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3"/>
  </p:notesMasterIdLst>
  <p:sldIdLst>
    <p:sldId id="256" r:id="rId2"/>
    <p:sldId id="280" r:id="rId3"/>
    <p:sldId id="266" r:id="rId4"/>
    <p:sldId id="281" r:id="rId5"/>
    <p:sldId id="282" r:id="rId6"/>
    <p:sldId id="283" r:id="rId7"/>
    <p:sldId id="263" r:id="rId8"/>
    <p:sldId id="275" r:id="rId9"/>
    <p:sldId id="278" r:id="rId10"/>
    <p:sldId id="264" r:id="rId11"/>
    <p:sldId id="25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210" autoAdjust="0"/>
  </p:normalViewPr>
  <p:slideViewPr>
    <p:cSldViewPr>
      <p:cViewPr varScale="1">
        <p:scale>
          <a:sx n="82" d="100"/>
          <a:sy n="82" d="100"/>
        </p:scale>
        <p:origin x="-160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AB48B1-5AAB-44B9-8593-5D39E1EAF07C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529B53-A594-40D2-9F8D-A571B3C7C0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856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742F0-DC55-4666-B4B9-E84639FC550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4%D0%BE%D0%B3%D0%BE%D0%B2%D0%BE%D1%80" TargetMode="External"/><Relationship Id="rId2" Type="http://schemas.openxmlformats.org/officeDocument/2006/relationships/hyperlink" Target="http://ru.wikipedia.org/wiki/%D0%90%D0%BD%D0%B3%D0%BB%D0%B8%D0%B9%D1%81%D0%BA%D0%B8%D0%B9_%D1%8F%D0%B7%D1%8B%D0%B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7772400" cy="231459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Организация питания в </a:t>
            </a:r>
            <a:r>
              <a:rPr lang="ru-RU" b="1" dirty="0" smtClean="0">
                <a:solidFill>
                  <a:srgbClr val="FF0000"/>
                </a:solidFill>
              </a:rPr>
              <a:t>ДОУ </a:t>
            </a:r>
            <a:r>
              <a:rPr lang="ru-RU" b="1" dirty="0" smtClean="0">
                <a:solidFill>
                  <a:srgbClr val="FF0000"/>
                </a:solidFill>
              </a:rPr>
              <a:t>в условиях аутсорсинга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140968"/>
            <a:ext cx="5256584" cy="3307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6372200" y="4221088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Старший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воспитатель </a:t>
            </a:r>
            <a:r>
              <a:rPr lang="ru-RU" sz="2400" b="1" dirty="0" smtClean="0">
                <a:solidFill>
                  <a:srgbClr val="002060"/>
                </a:solidFill>
              </a:rPr>
              <a:t>БЕРКОВИЧ А.О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6" descr="C:\Users\Владимир\Downloads\медвежонок правила поведения за столом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5720" y="2000240"/>
            <a:ext cx="3404540" cy="4509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21444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Образовательная деятельность с детьми по здоровому питанию</a:t>
            </a:r>
            <a:endParaRPr lang="ru-RU" sz="3600" b="1" dirty="0"/>
          </a:p>
        </p:txBody>
      </p:sp>
      <p:pic>
        <p:nvPicPr>
          <p:cNvPr id="8" name="Объект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84018"/>
            <a:ext cx="3901199" cy="2925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690260" y="1556792"/>
            <a:ext cx="528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Сюжетно – ролевые игры, дидактические  игры 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709634" y="1926124"/>
            <a:ext cx="5295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Экспериментирование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833136" y="2229677"/>
            <a:ext cx="5000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Чтение художественной литературы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821238" y="2572419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Продуктивная деятельность 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731438" y="2941751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Тематическая НОД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Спасибо за внимание!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Documents and Settings\User\Рабочий стол\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214554"/>
            <a:ext cx="5660211" cy="3857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Что такое </a:t>
            </a:r>
            <a:r>
              <a:rPr lang="ru-RU" dirty="0" err="1" smtClean="0">
                <a:solidFill>
                  <a:srgbClr val="FF0000"/>
                </a:solidFill>
                <a:latin typeface="Arial Black" pitchFamily="34" charset="0"/>
              </a:rPr>
              <a:t>аутсорсинг</a:t>
            </a: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?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72067" y="1628800"/>
            <a:ext cx="7408333" cy="4497363"/>
          </a:xfrm>
        </p:spPr>
        <p:txBody>
          <a:bodyPr>
            <a:normAutofit/>
          </a:bodyPr>
          <a:lstStyle/>
          <a:p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Аутсо́рсинг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smtClean="0">
                <a:latin typeface="Arial Black" pitchFamily="34" charset="0"/>
              </a:rPr>
              <a:t>(от </a:t>
            </a:r>
            <a:r>
              <a:rPr lang="ru-RU" dirty="0" smtClean="0">
                <a:latin typeface="Arial Black" pitchFamily="34" charset="0"/>
                <a:hlinkClick r:id="rId2" tooltip="Английский язык"/>
              </a:rPr>
              <a:t>англ.</a:t>
            </a:r>
            <a:r>
              <a:rPr lang="ru-RU" dirty="0" smtClean="0">
                <a:latin typeface="Arial Black" pitchFamily="34" charset="0"/>
              </a:rPr>
              <a:t> </a:t>
            </a:r>
            <a:r>
              <a:rPr lang="ru-RU" i="1" dirty="0" err="1" smtClean="0">
                <a:latin typeface="Arial Black" pitchFamily="34" charset="0"/>
              </a:rPr>
              <a:t>outsourcing</a:t>
            </a:r>
            <a:r>
              <a:rPr lang="ru-RU" dirty="0" smtClean="0">
                <a:latin typeface="Arial Black" pitchFamily="34" charset="0"/>
              </a:rPr>
              <a:t>: (</a:t>
            </a:r>
            <a:r>
              <a:rPr lang="ru-RU" dirty="0" err="1" smtClean="0">
                <a:latin typeface="Arial Black" pitchFamily="34" charset="0"/>
              </a:rPr>
              <a:t>outer-source-using</a:t>
            </a:r>
            <a:r>
              <a:rPr lang="ru-RU" dirty="0" smtClean="0">
                <a:latin typeface="Arial Black" pitchFamily="34" charset="0"/>
              </a:rPr>
              <a:t>) использование внешнего источника/ресурса) — передача организацией на основании </a:t>
            </a:r>
            <a:r>
              <a:rPr lang="ru-RU" dirty="0" smtClean="0">
                <a:latin typeface="Arial Black" pitchFamily="34" charset="0"/>
                <a:hlinkClick r:id="rId3" tooltip="Договор"/>
              </a:rPr>
              <a:t>договора</a:t>
            </a:r>
            <a:r>
              <a:rPr lang="ru-RU" dirty="0" smtClean="0">
                <a:latin typeface="Arial Black" pitchFamily="34" charset="0"/>
              </a:rPr>
              <a:t> определённых производственных функций на обслуживание другой компании, специализирующейся в соответствующей области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4" name="Picture 2" descr="0_4d24f_9ebcb094_or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4797152"/>
            <a:ext cx="2936141" cy="1929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37725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58204" cy="5143536"/>
          </a:xfrm>
        </p:spPr>
        <p:txBody>
          <a:bodyPr>
            <a:normAutofit fontScale="40000" lnSpcReduction="20000"/>
          </a:bodyPr>
          <a:lstStyle/>
          <a:p>
            <a:endParaRPr lang="ru-RU" dirty="0" smtClean="0"/>
          </a:p>
          <a:p>
            <a:pPr algn="ctr"/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endParaRPr lang="ru-RU" sz="4200" b="1" dirty="0" smtClean="0"/>
          </a:p>
          <a:p>
            <a:pPr algn="ctr">
              <a:buNone/>
            </a:pPr>
            <a:endParaRPr lang="ru-RU" sz="4200" b="1" dirty="0" smtClean="0"/>
          </a:p>
          <a:p>
            <a:pPr algn="ctr">
              <a:buNone/>
            </a:pPr>
            <a:r>
              <a:rPr lang="ru-RU" sz="4200" b="1" dirty="0" smtClean="0"/>
              <a:t>А питания – </a:t>
            </a:r>
          </a:p>
          <a:p>
            <a:pPr algn="ctr">
              <a:buNone/>
            </a:pPr>
            <a:r>
              <a:rPr lang="ru-RU" sz="6700" b="1" dirty="0" smtClean="0"/>
              <a:t>это заключение дошкольным учреждением контракта на поставку соответствующих услуг со сторонней организацией</a:t>
            </a:r>
            <a:r>
              <a:rPr lang="ru-RU" sz="4200" b="1" dirty="0" smtClean="0"/>
              <a:t/>
            </a:r>
            <a:br>
              <a:rPr lang="ru-RU" sz="42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2144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8" name="Picture 4" descr="C:\Documents and Settings\User\Рабочий стол\uridicheskiy_autsorsing_autsorsing_uridicheskie_lica_pravo66r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640" y="548680"/>
            <a:ext cx="7028854" cy="40561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332656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Осуществлять комплексную услугу по организации питания детей в ДОУ  будет</a:t>
            </a: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 организация, победившая в конкурсе 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8370" name="AutoShape 2" descr="data:image/jpeg;base64,/9j/4AAQSkZJRgABAQAAAQABAAD/2wCEAAkGBhQSEBUUEhQUFBQUFBQUFBUUFRUUFRUUFBQVFBQUFRUXHCYeFxkkGRQUHy8gIycpLCwsFR4xNTAqNSYrLCkBCQoKDgwOFw8PGiwkHyQpLCwsLCwpKiosKSksLCwsKSwsLC0sKSwsLCwpLCwpLCwsKSkpLCwpLCkpLCwsKSksKf/AABEIALYBFQMBIgACEQEDEQH/xAAbAAACAwEBAQAAAAAAAAAAAAADBAACBQEGB//EAD8QAAEDAgQEBAQEBAMIAwAAAAEAAhEDIQQSMUEFUWFxBhMigTKRobFCwdHwByNS4RVi8RQzU3JzgpLCFiRD/8QAGgEAAgMBAQAAAAAAAAAAAAAAAAECAwQFBv/EAC0RAAICAQMDAgUEAwEAAAAAAAABAhEDEiExBEFhE1EFIjKx0XGBofCRweEU/9oADAMBAAIRAxEAPwD1z2qrGq8qzQq2TQSm1MMCHTajtCiMs0IjQqtCK0JiIAuFXVHJDKwrBcVgpEToRGqgRGoYFgrBVCsgCy4VFCmBRyC8oj3JbEPge4+fJKx0R1WFSji5cBtr8v8AVK13AfFteOfNZn+JhrnP2cMrRES6Z+WnyVUsiRZGDZ6Q40n4b3v72AE7klMeZEEHUxHtJ7RBXmsFxjSXAHYBpvIidZ0Jv1lTFcVaCCDZojJYkBusb95uorKiXps9VK4Vl4PizajQWmSdj6T2XanEHs+JhjmJP2VqmitwZoFCeg0eItePSdNZtB5Kznp2Roo4qkqPchgpsEHlUc5VzKjilQzj3ID3K7kFydBYCq5I13J2qkMQigsRrOuoqVTdRMD0LEdgQ6YTDAoLgTCMCM0KrAitCALAK7QqhECYEQ3K5KGSkMisFWV0FSsiXCIEIOVw5Kx0FC6hZ1M6AoLK4XIedK4rFxYa7xt/dRlKlbGo26K4nFgOInQX77LDx/GRmsYAvqPZKYiscxA0Fj8p/RY3EKBMxod+2qyTytm2GGi+P8UNa4yZAt3PSVn/APzpsx5LYA5y7202WfX4fJ/f5rOqcKdmHOeSgmmWOLR6zD8eovZmhxG9wY66bJbF1muINNxHIOH2IMEdFj4bhxYZEg73ifyKYGHIJdsIzAbcieXfqnsRpmnwyq9hlrjeQGnQaSBPXb/Mtml4te05XyI13IHO0GOq8m7Fm94uTI7/AH6JWrxJxs4gkaGIcPcbdO6mmQaPplDizat7Z9eWadHNI1/JF/xQsBJAcJGhgwftH1XzHDcVLTM29xB/QrSZ4jmzjY2J5HY9lNTaIOKPo9DHNqD0n2Ov90doXgeHcVmRMO1b31JjsDZeu4BxDzaZ5tIHs4ZhffcT0V8J3symcK3RpKjkUtVC1WFVAXBBemXNQXsRY6E6yzsQtSsxZ2IYlY6MyqLrqtVbdRMD0jQjUyqvaqscovbYQ40ogclg5FBSGHDl3OgAq0ooC7noZeuFVQkFl8y7mQwrBSoVlw5WDlQBEARQWdldlcXU6FZxzkq9iYfqquasuWVujTiVKzDqYA5j1+p5oFXATYjtC33UwdlDhgs+izTro8hiOEnVKO4XFzzXra9NZ2IphLSTUjBfhLaJCpQieoIP5LdxPRZVZhm6KCzFqNiZEX+X7/RJYmlK1sQyUhVp23U0QkZLZH720V/Ni6N5d4S9disKmN4HGEPaZiDPykL6L4HxP8yozm1pH/bm/J0ey+VUKlx8/kYK9n4R4mGYhjpgCAerSS0z/wCQPsmnTIvdH1Xy1U00xCqQtJlsWdTQnsTbggVAgYhWas3EhatdZeKQhmVV1XV2pqopCPTVAhMF0d4Q2NUJLcSDtargLjVYFMR0BWhVldzIAhVFC5VlNDLAroVAiAJ2IsFYFca1EDErHRxRXDFYMRYULuPq9l0pDG03NrOd5hE5Q1s+nKGifcmU1SqSOoWGT+ZmyK+VDDQpXNkHzoXKlSUWGncSxRWXXK0MSVm4gquy5ISrFI1ym6pSlRAxF9L7pHEM/RaFVqUdH3/L9FKxNGa6nBSWMOqbxL/V9UlXMqSZWxJp/fda/Bq/8yNsrvoJ/ILJDb/f/X96LQ4Rhi6padhod9b9lNkD73gaualTcdXU6bj3LASilL8OI8pg5NaPYCB7WTBWtcGR8lHIFRHcgVEMEJV1l4paddZeKQhmc/VRdcomM9O5cDVVrkQIIHQrBRrVcMUB0cChCs8wPsEriGW9V5t27KueTSXY8TkGcxdYydIt1XlH8cfScWtMtB+fKeoRR4t0zUwbjQuaTO8tNj7KHrpl/wD5GnuepaxEaxeKxPiWo538o5GnaSCDv6gL3vpuvW8HqOdRaXkOdeS0yDexnspQy6nVEMvTvHFSb/I41qIGqNVgrjLZAF2FAuoEef8AFHDDWNNrXlmYwSNYFzB7SlPD3EGuL6TXOcKbWOY57crnU35gDA2lpg2kRbRafEDmqDKSCwwLAg7OBB22SfBOAMoPc4Fxc9rWuc4j4ac5WgDkIHsOSyy0tv3NkdSUfYaxbRvdINN8rauV2wcZB6QT9k/iqZIc7ZrSdJPQQNeyxuI4CnTw/mOa5z3jMIc0QPR6nEgyc1SmMoBlzgBuVWsbbLNaitxt9cg5Kghx0OrXdikMW5C8PcYbiaYY45xAcx/MbdQdfqNkTFUS0wb8iq2qdFip7oRcUKoEZ7UJ6AFazVl4inBWzVEpCrSlAzAxHxeyCWwP1R8dTh2iGW+n69FYipifkhztbzt+9eq2+Fh2doj025QT7LOpDkN7k/u69p4d4O3y2vddxDnFukk2pNHLQme3NS5IcHueG1fRRgzIf8tRPYx8+q0oS2BwuRg5hoH6xO0pkrZHjcyS52KOQKqMUCqUMSEcQszFLSrlZmJTQxByi65RAz0NJHag0kdqUeCLDNCs50fvVRiWxR1+Xsq8ktKssxQ1yojq25/fRY/GOK5RY3ROIYhwHpEnYBYTuDVqrpe5rGzOUGT7uFh7fNc+TbOpjhFbsTxVSLlwBMQ2CSZm9tNeSz3V3/8ADJjeQB9V6Srw9rbW6wAJ+SVxL2gRHSP3+9Eqov1p9jFo4kzPlu7Zm/de38PcWZ5ORpy1LkZiSJLvxNGthEtnsvEuqBhgyTs1olx6xsOpWjgmmWPdADSDk1JEzDncjuG3jdWY5aXZTmjrVWfS6LpaDa42OYTuAd0RY3BGudSz5oJc6I+FzQbW235rUZW2cIP0XRi7VnHlHS2gwXHPgEnYE/ISuoWMbNN4/wAjvsUPgSVszMO607lBr4nKQDbugUcQS9oBtBlXxeEe9rswBgy0gnMe4K5mp1sdVRV7mixv1CzuKcDFalkN2gkhtiBms4CQbHcH+6d4PmNINeCCJidY2Tb6YF1fF2rM8lTaZ5zhfAWYcktaBIDfZvwjpEnSybx9EI+LrrNxFeyg2WxiIVmJOonKj0pVCrssoXclqzjIa0Fzjs0Sf7e6aAur1eJinAp2LvxxmDfbcqLZKMbZj4vwxiXjMWtbvlLhP0ss12Gc30uBBAuF7Lz35JNQu6iIKz+MUwaAqH4s2WeYKcZu6CePZswuBcJ8+sGDfU3NouvrmB4SymBl1jU3OkaGzbCLcl53wd4eNNoe4kOqAPc2BobtE7Wgr2LTC34492czJLsi40XCVwuVHPVxURzktVcrvcl6pSGK13LOxBT1ZZ9dNAKOUXXKIGeiAVw9RyCSoyekitx+kUOqfX3AP3C7QKFiKwFTsIPfVU5n8pdgXzCGLqje0JCtxQAWSnF8QXPI15ABLDhrnCXOLR0sfmVh1WdRxSSA47igFpudABLndh+wkXMqPu6WD+lvxH/mf+TfmVqMoU6Q9LbnVxlzj3cblKYnGNGuuzRdxHb8zAQCfsK08NBAaNNp+8/dafC6fmVabAM4c8B1yBAu6COgJnosipnqH1eluuQf+zvxHpp919A8L8J8qnncPW8WnVrDt0J17QOatxxcmQy5FjjZvMaAAAAALACwAGgA2VoVQuyugcc4KcfCfY6H9Fx9YN+MFo3Ju35hXlXbU6od1sCPG4qo6kXFgD3MMAA/EJGhHMI2D8QioyTTq0iHFpFVuX1DUNd8Lx2W7jMHSdJdTad80Q75tg/VYPE+HMeINg0WyktgAzP5yudLHkjvHg6Mc8JKpI0MLjZcBzR69Ur5zhvEwoYk0y81KLXBvmGM1Nw+IEgetgtfa8SF9BdUzNDhoQClbXJa4JUzOr1DukMRVTuICzqyi2WUAc5UKsQquMIIsXxFQMa4wXWgAaku09tykOC4dzSXPYTMRIifY6LXotzaGHAn5bKuJj8ZnpqVG3ZZFpItkhhaYBccxvZjRqTyVOH4c4uqA0fyKN7/AInHQn9P1QBhamJeKVMhjdSByES5x3idF7jh/DmUWBlMWG51cf6ndVpw4b3Zkz59tKG6LY+UI2ZDarrdRz2yEqpXSuFMRRwQKiO5AqIGJ1lnVgtGska4QMTcouuUSGejchEK7ngIbiqMuWK27lmPDKW72Rc4gizfcoNVlv3uuGoqOqrBOblyb4Y1HZAmU2tcC4Sl+Lv/ALAIvmDNKBUuVCyzvbMDFsedPT11IHQae5SdKgG/CNTc6knmSdSvS42i0MuL/RZeHwpJs0uJNgNyppku1mn4X4SHvzuEtZEToX6gdhqfZeyDkphKWSm1lvS0AxuYufnKOHro44aY0cnLk9SVhwV2UIPUzqwqC5lMyFmXC5AHKlMHXfrovnHiHC4mrUdTq1HeQC5rqdOGF1jkdYeu+UwTBBX0ZxWdxDChxBI5AnlyVOVOrRs6XJGMqmrv+D5lw/wOQ+Kjh5UzlhzXvHItn0Dv9V9MwYikByGnIbBLswDQbIxrRZY5Nvk2TkpcCuJCz6rbrRq3Sr2b7JULUJuYl6gTFWu3mPYpZ9Ye/Lf5I8EQVQALNxeJDb2C038Pqv2yNiZIk30ho/OFT/AWAyR5jhEF+gO8MIhXwwye72KZZYrbka8C1mue+o50enIyQ71yQXOBiIGUCeq9sPb5yvKYPCQZN+lo9+a9NgcTaCBHKI+y2wioqkY5tt2w7UUBDJP4R7kgDtzPyVDRrH8TBzvoOno+6dFYfKuFqSqYbEXio3oLX7+lC/2XFf8AEBHcTPfLonp8hZoOagVGruDZVE+aQbCCI13sFaqFFqiSEKzUhiAtGss/EIQCLlFHqJgbTQuOeqPqwgPrLkHWSLvqLg0QA9XNaAosmcIB7qju6Ufiblco031TDRPM6AdyopW6QS2Vsu8ucYEknbWVscN4f5d3QXm1tGjcDr1VsHghTHN27j9hyCZC6OHBp3fJzs2fVsuAmZWBQwrhaaMpcFWVQrSgDqi4utbOiYHInujswNpqaf07nvyRWlrBa55/olq1YlGw0hepgG5vQ4jv6o97Ib+EN3c4nmIH0TNFqZpNlVelDmi71Z+5i4vhwAAbmk6kwY5HRZVTgT3m7n9jHvtAheuqYaSrDA80/Sj7B6svc8xQ8LsGsnkSdurRumxwkNsAGzrlsI2ELfbRXfIVkUo/SqK5ScuWYB4dJ0EzyjsjUuE9Fs+QrtpJiuuDLPDmtGi7ToJ7EBAhAWHoNEQQrOZHVKklCxfEW0mFzjYac3O0gCee3dSqyLHCqlUw1YOYCNwFcqAFHIFVGcgVEhiVZIV0/WSFdCGIv1UUqaqJgGfXQ3VUq+sgmvOi41nZQ2a8KmdzyA0EnYBFwPC3PubN5n8hut/C4VtMQ0dzue5/JW48Ep7vgpydRGGy3Yjg+BgCalz/AEg29zutJrABAAA5AQFbMqFy3wxxhwc6eSU95MsoqZl0K0rLyrBVAV2hKx0WCuGqNCuFEDgYutdr8v1VphVw9P0DspIZwqZLImVFZTQMHRppujQXlfEXj2jg3ZAx9V5E+khjNY+MzNwRYbJvhfi+niwPJc+maflVaxbTNVuQmHUMxAh5NrCYBIm8JTjdWaX0edY1l0PS+56ZrFbKg4Jzi0lzmul7suQQGtmAw+o5ntggm15sF5ji7alWs8OcIa4hgDpaP6YjR0XJNxKy9b1kekx65KyrBh9WVXR6rIuZFj8H8RioHGpkYxlMPzl0emwJeTbeZss6t/E/Agx5lR0btpOg9pg/RXY+ox5I6k9icejzyk4xg3XsrPU5VYBI8I45QxTC6hUbUAjMBIc2f6mm4+yeV6d8GecJQbjJU/ItWZdBLE5UbKA4JkROs6Bym2unMiNV5XiOPz1oF2sMARDSdC6PovQ8ZxGRjnCx+FnWbGPrfovJ4OjJk6Jt0qHFW7N+hxcU49Ay6HKSCD2Jj7LXpVw5oc0yD+4PIry1One0dQ7QjqtLhBLHuYdCMw3/AHy9goMlRrOKBUKI5yBUKQhaqUjWTlUpKqUIBKpqopU1UTAzqVBzzAWthMC1utz9P7owohogCPz7q1MLAsWjnk1Tzuey2Q3TqI4clWozXLTB7GVhVyFwOXZUxEhWCpK7KYBQVYOQMy6HIAZD1cOSwcrh6ADuNj2P2TODvTb2SWZMYSrDL89vmpLgQV2qyPF/En0MFUfSMVCadNp/pNR4BN7CwI9wteFTFYRlWm5lVodTcIeHaEAzc7QQDPRRatOi/DKMMkZSVpNNr3PlOOwjmcQo+f8A/ZLmj+Wxobl+JrWhhtlBE3iRcrY8P4Rzw6iyi5lWliDiMjQMtNx/3T2VYLJa12W+1xovR4LgGCZVzUMO6o8D43VamUfhu57usCxnZbFF1cs/ktoU2AkACTcakEiD3hYlmgncblz9Kb/n9fP3O11HXrJBQUey+qlvbf0pv89w/BOFChh20hDfiJDLBpfc5fcz3WGzwzVzim7/AHRID3NflBZvYGZI2jfkm67caN3H/p5D9G3+ic4M2uSXVi/KB6WuiSecagATrzWSeSHV5oQnimqfdUv38HOWrFCUlKO/92Plv8QMT5dQYZjpAax9WBl9ZEsYRya0g93dAvHr6j478OjEVibU6rPSHQctSnqzOBJDgDGYTpEWWJw3+FWIqEF76TaZ/E1+cnsB+atxPHKTx4uz49v8/c9b0XX9Ph6WLySp1v5f7c/64Ev4c4R5x1N4c5jGO9Zb+Kf/AMjzDt+knkvtayeB+HqWFYG0xcD4u+vuYWoCunCGhUeS+I9a+szPJVLhe9efP248nSUJ3RXc5Dq6fIe6sOceY8R1JytFxBdPU2jtYpDCU4ba55o/GnzVdPOIHSyvTZDATYR7qLdyLYqoijh8+Se4djfUAew6cx9Em0b6BUw1CXTmi+pQDPROegVHrlR9hDg7tz6hLvqpMicqvSdVyJUqJSo5IYKoVFR7lFIRrOuu02rqig0mBHPXW1FxRCGFD1cFRRMRYBWyqKIA6GKwYoomBYMXQFFEARz4E/vVMUxEjeTPU2uoomu4VwMU3bLDxld1et5TfgDiILsslsyTAM6EAbaqKLl/EG36WPtKST8o19Oq1y7pbHn8dU/2osOZ7KTsV5bKTTDWtY0nNuTUJbOYkxsmH+JjQpfzjVrVKdetRovDgHQ1jHS97gYMVC2QJgm/OKLq9Iln6l9Lk3gk2lxVTaXHjZ+/c4GeTxYvXg/mdW/1V/c2m+OabcNUqNpPIo4WjiMrnyXCs57AwuMmQW/EZmdBolPEP8VsPg8VUw76NZ5ptOZ7cgGYNzBoaToR+KbciooulHp8epxrZf8ACxZpuKb/ALyKeIPHWGdw7D459KsBWe6m1rchcMpeHtcSYLZYSDE32kpnh/GDRIc2XU3tY8tNiWPYHtMSQ14a4aE8rhRReZ+NYIdPGPU4lU9dX4p/g7fw+cssninvGuP3R7EGQOsH2KtCii6i4MRVxVKxgdLz26LiikuRPg8cW5n9XHfqZTOJdfKPmVFFWXi1d0QErWcdoEa7/RRRCEG4ZMOvNgfl27o73qKJ0RfIB70vUcoogQFxUUUQB//Z"/>
          <p:cNvSpPr>
            <a:spLocks noChangeAspect="1" noChangeArrowheads="1"/>
          </p:cNvSpPr>
          <p:nvPr/>
        </p:nvSpPr>
        <p:spPr bwMode="auto">
          <a:xfrm>
            <a:off x="155575" y="-830263"/>
            <a:ext cx="2638425" cy="1733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8372" name="AutoShape 4" descr="data:image/jpeg;base64,/9j/4AAQSkZJRgABAQAAAQABAAD/2wCEAAkGBhQSEBUUEhQUFBQUFBQUFBUUFRUUFRUUFBQVFBQUFRUXHCYeFxkkGRQUHy8gIycpLCwsFR4xNTAqNSYrLCkBCQoKDgwOFw8PGiwkHyQpLCwsLCwpKiosKSksLCwsKSwsLC0sKSwsLCwpLCwpLCwsKSkpLCwpLCkpLCwsKSksKf/AABEIALYBFQMBIgACEQEDEQH/xAAbAAACAwEBAQAAAAAAAAAAAAADBAACBQEGB//EAD8QAAEDAgQEBAQEBAMIAwAAAAEAAhEDIQQSMUEFUWFxBhMigTKRobFCwdHwByNS4RVi8RQzU3JzgpLCFiRD/8QAGgEAAgMBAQAAAAAAAAAAAAAAAAECAwQFBv/EAC0RAAICAQMDAgUEAwEAAAAAAAABAhEDEiExBEFhE1EFIjKx0XGBofCRweEU/9oADAMBAAIRAxEAPwD1z2qrGq8qzQq2TQSm1MMCHTajtCiMs0IjQqtCK0JiIAuFXVHJDKwrBcVgpEToRGqgRGoYFgrBVCsgCy4VFCmBRyC8oj3JbEPge4+fJKx0R1WFSji5cBtr8v8AVK13AfFteOfNZn+JhrnP2cMrRES6Z+WnyVUsiRZGDZ6Q40n4b3v72AE7klMeZEEHUxHtJ7RBXmsFxjSXAHYBpvIidZ0Jv1lTFcVaCCDZojJYkBusb95uorKiXps9VK4Vl4PizajQWmSdj6T2XanEHs+JhjmJP2VqmitwZoFCeg0eItePSdNZtB5Kznp2Roo4qkqPchgpsEHlUc5VzKjilQzj3ID3K7kFydBYCq5I13J2qkMQigsRrOuoqVTdRMD0LEdgQ6YTDAoLgTCMCM0KrAitCALAK7QqhECYEQ3K5KGSkMisFWV0FSsiXCIEIOVw5Kx0FC6hZ1M6AoLK4XIedK4rFxYa7xt/dRlKlbGo26K4nFgOInQX77LDx/GRmsYAvqPZKYiscxA0Fj8p/RY3EKBMxod+2qyTytm2GGi+P8UNa4yZAt3PSVn/APzpsx5LYA5y7202WfX4fJ/f5rOqcKdmHOeSgmmWOLR6zD8eovZmhxG9wY66bJbF1muINNxHIOH2IMEdFj4bhxYZEg73ifyKYGHIJdsIzAbcieXfqnsRpmnwyq9hlrjeQGnQaSBPXb/Mtml4te05XyI13IHO0GOq8m7Fm94uTI7/AH6JWrxJxs4gkaGIcPcbdO6mmQaPplDizat7Z9eWadHNI1/JF/xQsBJAcJGhgwftH1XzHDcVLTM29xB/QrSZ4jmzjY2J5HY9lNTaIOKPo9DHNqD0n2Ov90doXgeHcVmRMO1b31JjsDZeu4BxDzaZ5tIHs4ZhffcT0V8J3symcK3RpKjkUtVC1WFVAXBBemXNQXsRY6E6yzsQtSsxZ2IYlY6MyqLrqtVbdRMD0jQjUyqvaqscovbYQ40ogclg5FBSGHDl3OgAq0ooC7noZeuFVQkFl8y7mQwrBSoVlw5WDlQBEARQWdldlcXU6FZxzkq9iYfqquasuWVujTiVKzDqYA5j1+p5oFXATYjtC33UwdlDhgs+izTro8hiOEnVKO4XFzzXra9NZ2IphLSTUjBfhLaJCpQieoIP5LdxPRZVZhm6KCzFqNiZEX+X7/RJYmlK1sQyUhVp23U0QkZLZH720V/Ni6N5d4S9disKmN4HGEPaZiDPykL6L4HxP8yozm1pH/bm/J0ey+VUKlx8/kYK9n4R4mGYhjpgCAerSS0z/wCQPsmnTIvdH1Xy1U00xCqQtJlsWdTQnsTbggVAgYhWas3EhatdZeKQhmVV1XV2pqopCPTVAhMF0d4Q2NUJLcSDtargLjVYFMR0BWhVldzIAhVFC5VlNDLAroVAiAJ2IsFYFca1EDErHRxRXDFYMRYULuPq9l0pDG03NrOd5hE5Q1s+nKGifcmU1SqSOoWGT+ZmyK+VDDQpXNkHzoXKlSUWGncSxRWXXK0MSVm4gquy5ISrFI1ym6pSlRAxF9L7pHEM/RaFVqUdH3/L9FKxNGa6nBSWMOqbxL/V9UlXMqSZWxJp/fda/Bq/8yNsrvoJ/ILJDb/f/X96LQ4Rhi6padhod9b9lNkD73gaualTcdXU6bj3LASilL8OI8pg5NaPYCB7WTBWtcGR8lHIFRHcgVEMEJV1l4paddZeKQhmc/VRdcomM9O5cDVVrkQIIHQrBRrVcMUB0cChCs8wPsEriGW9V5t27KueTSXY8TkGcxdYydIt1XlH8cfScWtMtB+fKeoRR4t0zUwbjQuaTO8tNj7KHrpl/wD5GnuepaxEaxeKxPiWo538o5GnaSCDv6gL3vpuvW8HqOdRaXkOdeS0yDexnspQy6nVEMvTvHFSb/I41qIGqNVgrjLZAF2FAuoEef8AFHDDWNNrXlmYwSNYFzB7SlPD3EGuL6TXOcKbWOY57crnU35gDA2lpg2kRbRafEDmqDKSCwwLAg7OBB22SfBOAMoPc4Fxc9rWuc4j4ac5WgDkIHsOSyy0tv3NkdSUfYaxbRvdINN8rauV2wcZB6QT9k/iqZIc7ZrSdJPQQNeyxuI4CnTw/mOa5z3jMIc0QPR6nEgyc1SmMoBlzgBuVWsbbLNaitxt9cg5Kghx0OrXdikMW5C8PcYbiaYY45xAcx/MbdQdfqNkTFUS0wb8iq2qdFip7oRcUKoEZ7UJ6AFazVl4inBWzVEpCrSlAzAxHxeyCWwP1R8dTh2iGW+n69FYipifkhztbzt+9eq2+Fh2doj025QT7LOpDkN7k/u69p4d4O3y2vddxDnFukk2pNHLQme3NS5IcHueG1fRRgzIf8tRPYx8+q0oS2BwuRg5hoH6xO0pkrZHjcyS52KOQKqMUCqUMSEcQszFLSrlZmJTQxByi65RAz0NJHag0kdqUeCLDNCs50fvVRiWxR1+Xsq8ktKssxQ1yojq25/fRY/GOK5RY3ROIYhwHpEnYBYTuDVqrpe5rGzOUGT7uFh7fNc+TbOpjhFbsTxVSLlwBMQ2CSZm9tNeSz3V3/8ADJjeQB9V6Srw9rbW6wAJ+SVxL2gRHSP3+9Eqov1p9jFo4kzPlu7Zm/de38PcWZ5ORpy1LkZiSJLvxNGthEtnsvEuqBhgyTs1olx6xsOpWjgmmWPdADSDk1JEzDncjuG3jdWY5aXZTmjrVWfS6LpaDa42OYTuAd0RY3BGudSz5oJc6I+FzQbW235rUZW2cIP0XRi7VnHlHS2gwXHPgEnYE/ISuoWMbNN4/wAjvsUPgSVszMO607lBr4nKQDbugUcQS9oBtBlXxeEe9rswBgy0gnMe4K5mp1sdVRV7mixv1CzuKcDFalkN2gkhtiBms4CQbHcH+6d4PmNINeCCJidY2Tb6YF1fF2rM8lTaZ5zhfAWYcktaBIDfZvwjpEnSybx9EI+LrrNxFeyg2WxiIVmJOonKj0pVCrssoXclqzjIa0Fzjs0Sf7e6aAur1eJinAp2LvxxmDfbcqLZKMbZj4vwxiXjMWtbvlLhP0ss12Gc30uBBAuF7Lz35JNQu6iIKz+MUwaAqH4s2WeYKcZu6CePZswuBcJ8+sGDfU3NouvrmB4SymBl1jU3OkaGzbCLcl53wd4eNNoe4kOqAPc2BobtE7Wgr2LTC34492czJLsi40XCVwuVHPVxURzktVcrvcl6pSGK13LOxBT1ZZ9dNAKOUXXKIGeiAVw9RyCSoyekitx+kUOqfX3AP3C7QKFiKwFTsIPfVU5n8pdgXzCGLqje0JCtxQAWSnF8QXPI15ABLDhrnCXOLR0sfmVh1WdRxSSA47igFpudABLndh+wkXMqPu6WD+lvxH/mf+TfmVqMoU6Q9LbnVxlzj3cblKYnGNGuuzRdxHb8zAQCfsK08NBAaNNp+8/dafC6fmVabAM4c8B1yBAu6COgJnosipnqH1eluuQf+zvxHpp919A8L8J8qnncPW8WnVrDt0J17QOatxxcmQy5FjjZvMaAAAAALACwAGgA2VoVQuyugcc4KcfCfY6H9Fx9YN+MFo3Ju35hXlXbU6od1sCPG4qo6kXFgD3MMAA/EJGhHMI2D8QioyTTq0iHFpFVuX1DUNd8Lx2W7jMHSdJdTad80Q75tg/VYPE+HMeINg0WyktgAzP5yudLHkjvHg6Mc8JKpI0MLjZcBzR69Ur5zhvEwoYk0y81KLXBvmGM1Nw+IEgetgtfa8SF9BdUzNDhoQClbXJa4JUzOr1DukMRVTuICzqyi2WUAc5UKsQquMIIsXxFQMa4wXWgAaku09tykOC4dzSXPYTMRIifY6LXotzaGHAn5bKuJj8ZnpqVG3ZZFpItkhhaYBccxvZjRqTyVOH4c4uqA0fyKN7/AInHQn9P1QBhamJeKVMhjdSByES5x3idF7jh/DmUWBlMWG51cf6ndVpw4b3Zkz59tKG6LY+UI2ZDarrdRz2yEqpXSuFMRRwQKiO5AqIGJ1lnVgtGska4QMTcouuUSGejchEK7ngIbiqMuWK27lmPDKW72Rc4gizfcoNVlv3uuGoqOqrBOblyb4Y1HZAmU2tcC4Sl+Lv/ALAIvmDNKBUuVCyzvbMDFsedPT11IHQae5SdKgG/CNTc6knmSdSvS42i0MuL/RZeHwpJs0uJNgNyppku1mn4X4SHvzuEtZEToX6gdhqfZeyDkphKWSm1lvS0AxuYufnKOHro44aY0cnLk9SVhwV2UIPUzqwqC5lMyFmXC5AHKlMHXfrovnHiHC4mrUdTq1HeQC5rqdOGF1jkdYeu+UwTBBX0ZxWdxDChxBI5AnlyVOVOrRs6XJGMqmrv+D5lw/wOQ+Kjh5UzlhzXvHItn0Dv9V9MwYikByGnIbBLswDQbIxrRZY5Nvk2TkpcCuJCz6rbrRq3Sr2b7JULUJuYl6gTFWu3mPYpZ9Ye/Lf5I8EQVQALNxeJDb2C038Pqv2yNiZIk30ho/OFT/AWAyR5jhEF+gO8MIhXwwye72KZZYrbka8C1mue+o50enIyQ71yQXOBiIGUCeq9sPb5yvKYPCQZN+lo9+a9NgcTaCBHKI+y2wioqkY5tt2w7UUBDJP4R7kgDtzPyVDRrH8TBzvoOno+6dFYfKuFqSqYbEXio3oLX7+lC/2XFf8AEBHcTPfLonp8hZoOagVGruDZVE+aQbCCI13sFaqFFqiSEKzUhiAtGss/EIQCLlFHqJgbTQuOeqPqwgPrLkHWSLvqLg0QA9XNaAosmcIB7qju6Ufiblco031TDRPM6AdyopW6QS2Vsu8ucYEknbWVscN4f5d3QXm1tGjcDr1VsHghTHN27j9hyCZC6OHBp3fJzs2fVsuAmZWBQwrhaaMpcFWVQrSgDqi4utbOiYHInujswNpqaf07nvyRWlrBa55/olq1YlGw0hepgG5vQ4jv6o97Ib+EN3c4nmIH0TNFqZpNlVelDmi71Z+5i4vhwAAbmk6kwY5HRZVTgT3m7n9jHvtAheuqYaSrDA80/Sj7B6svc8xQ8LsGsnkSdurRumxwkNsAGzrlsI2ELfbRXfIVkUo/SqK5ScuWYB4dJ0EzyjsjUuE9Fs+QrtpJiuuDLPDmtGi7ToJ7EBAhAWHoNEQQrOZHVKklCxfEW0mFzjYac3O0gCee3dSqyLHCqlUw1YOYCNwFcqAFHIFVGcgVEhiVZIV0/WSFdCGIv1UUqaqJgGfXQ3VUq+sgmvOi41nZQ2a8KmdzyA0EnYBFwPC3PubN5n8hut/C4VtMQ0dzue5/JW48Ep7vgpydRGGy3Yjg+BgCalz/AEg29zutJrABAAA5AQFbMqFy3wxxhwc6eSU95MsoqZl0K0rLyrBVAV2hKx0WCuGqNCuFEDgYutdr8v1VphVw9P0DspIZwqZLImVFZTQMHRppujQXlfEXj2jg3ZAx9V5E+khjNY+MzNwRYbJvhfi+niwPJc+maflVaxbTNVuQmHUMxAh5NrCYBIm8JTjdWaX0edY1l0PS+56ZrFbKg4Jzi0lzmul7suQQGtmAw+o5ntggm15sF5ji7alWs8OcIa4hgDpaP6YjR0XJNxKy9b1kekx65KyrBh9WVXR6rIuZFj8H8RioHGpkYxlMPzl0emwJeTbeZss6t/E/Agx5lR0btpOg9pg/RXY+ox5I6k9icejzyk4xg3XsrPU5VYBI8I45QxTC6hUbUAjMBIc2f6mm4+yeV6d8GecJQbjJU/ItWZdBLE5UbKA4JkROs6Bym2unMiNV5XiOPz1oF2sMARDSdC6PovQ8ZxGRjnCx+FnWbGPrfovJ4OjJk6Jt0qHFW7N+hxcU49Ay6HKSCD2Jj7LXpVw5oc0yD+4PIry1One0dQ7QjqtLhBLHuYdCMw3/AHy9goMlRrOKBUKI5yBUKQhaqUjWTlUpKqUIBKpqopU1UTAzqVBzzAWthMC1utz9P7owohogCPz7q1MLAsWjnk1Tzuey2Q3TqI4clWozXLTB7GVhVyFwOXZUxEhWCpK7KYBQVYOQMy6HIAZD1cOSwcrh6ADuNj2P2TODvTb2SWZMYSrDL89vmpLgQV2qyPF/En0MFUfSMVCadNp/pNR4BN7CwI9wteFTFYRlWm5lVodTcIeHaEAzc7QQDPRRatOi/DKMMkZSVpNNr3PlOOwjmcQo+f8A/ZLmj+Wxobl+JrWhhtlBE3iRcrY8P4Rzw6iyi5lWliDiMjQMtNx/3T2VYLJa12W+1xovR4LgGCZVzUMO6o8D43VamUfhu57usCxnZbFF1cs/ktoU2AkACTcakEiD3hYlmgncblz9Kb/n9fP3O11HXrJBQUey+qlvbf0pv89w/BOFChh20hDfiJDLBpfc5fcz3WGzwzVzim7/AHRID3NflBZvYGZI2jfkm67caN3H/p5D9G3+ic4M2uSXVi/KB6WuiSecagATrzWSeSHV5oQnimqfdUv38HOWrFCUlKO/92Plv8QMT5dQYZjpAax9WBl9ZEsYRya0g93dAvHr6j478OjEVibU6rPSHQctSnqzOBJDgDGYTpEWWJw3+FWIqEF76TaZ/E1+cnsB+atxPHKTx4uz49v8/c9b0XX9Ph6WLySp1v5f7c/64Ev4c4R5x1N4c5jGO9Zb+Kf/AMjzDt+knkvtayeB+HqWFYG0xcD4u+vuYWoCunCGhUeS+I9a+szPJVLhe9efP248nSUJ3RXc5Dq6fIe6sOceY8R1JytFxBdPU2jtYpDCU4ba55o/GnzVdPOIHSyvTZDATYR7qLdyLYqoijh8+Se4djfUAew6cx9Em0b6BUw1CXTmi+pQDPROegVHrlR9hDg7tz6hLvqpMicqvSdVyJUqJSo5IYKoVFR7lFIRrOuu02rqig0mBHPXW1FxRCGFD1cFRRMRYBWyqKIA6GKwYoomBYMXQFFEARz4E/vVMUxEjeTPU2uoomu4VwMU3bLDxld1et5TfgDiILsslsyTAM6EAbaqKLl/EG36WPtKST8o19Oq1y7pbHn8dU/2osOZ7KTsV5bKTTDWtY0nNuTUJbOYkxsmH+JjQpfzjVrVKdetRovDgHQ1jHS97gYMVC2QJgm/OKLq9Iln6l9Lk3gk2lxVTaXHjZ+/c4GeTxYvXg/mdW/1V/c2m+OabcNUqNpPIo4WjiMrnyXCs57AwuMmQW/EZmdBolPEP8VsPg8VUw76NZ5ptOZ7cgGYNzBoaToR+KbciooulHp8epxrZf8ACxZpuKb/ALyKeIPHWGdw7D459KsBWe6m1rchcMpeHtcSYLZYSDE32kpnh/GDRIc2XU3tY8tNiWPYHtMSQ14a4aE8rhRReZ+NYIdPGPU4lU9dX4p/g7fw+cssninvGuP3R7EGQOsH2KtCii6i4MRVxVKxgdLz26LiikuRPg8cW5n9XHfqZTOJdfKPmVFFWXi1d0QErWcdoEa7/RRRCEG4ZMOvNgfl27o73qKJ0RfIB70vUcoogQFxUUUQB//Z"/>
          <p:cNvSpPr>
            <a:spLocks noChangeAspect="1" noChangeArrowheads="1"/>
          </p:cNvSpPr>
          <p:nvPr/>
        </p:nvSpPr>
        <p:spPr bwMode="auto">
          <a:xfrm>
            <a:off x="155575" y="-830263"/>
            <a:ext cx="2638425" cy="1733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8374" name="Picture 6" descr="http://t3.gstatic.com/images?q=tbn:ANd9GcTX2seL9LgojT73FazYp4SeGcF6ScsRZ7OEZgbIJZ9QV2hWcZPw2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1781175" cy="2562226"/>
          </a:xfrm>
          <a:prstGeom prst="rect">
            <a:avLst/>
          </a:prstGeom>
          <a:noFill/>
        </p:spPr>
      </p:pic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619672" y="1620815"/>
            <a:ext cx="7272808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ФУНКЦИИ ОРГАНИЗАЦИИ,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ОСУЩЕСТВЛЯЮЩЕЙ АУТСОРСИНГ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поставлять продукты питания в ДОУ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готовить пищу для детей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обслуживать технологическое оборудование пищеблока (электрические плиты,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пароконвектомат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, электрические мясорубки, картофелечистки, холодильники  и др.)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проводить ремонт и замену технологического оборудования  пищеблока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обеспечивать пищеблок необходимыми кадрами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выплачивать заработную плату работникам пищеблока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в случае болезни и отпусков поваров и других работников пищеблока осуществлять их замену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организовывать повышение квалификации поваро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в</a:t>
            </a:r>
          </a:p>
        </p:txBody>
      </p:sp>
    </p:spTree>
    <p:extLst>
      <p:ext uri="{BB962C8B-B14F-4D97-AF65-F5344CB8AC3E}">
        <p14:creationId xmlns:p14="http://schemas.microsoft.com/office/powerpoint/2010/main" val="141969540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t2.gstatic.com/images?q=tbn:ANd9GcRe9k3y3Y0pj6LXVHQ9FDGlz5hoTlOUvh31eLpOo25SY5hMcAlLB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24050" cy="2371726"/>
          </a:xfrm>
          <a:prstGeom prst="rect">
            <a:avLst/>
          </a:prstGeom>
          <a:noFill/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403648" y="1772816"/>
            <a:ext cx="6408712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контроль за качеством поставляемых продуктов</a:t>
            </a:r>
          </a:p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соблюдение технологии приготовления пищи </a:t>
            </a:r>
          </a:p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контроль качества готовой продукции </a:t>
            </a:r>
          </a:p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контроль санитарного состояния пищеблока</a:t>
            </a:r>
          </a:p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организацию деятельности УС или иного органа общественно-государственного управления по контролю за организацией питания детей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3728" y="620688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Ответственность детского сада</a:t>
            </a: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8" name="Picture 2" descr="http://t3.gstatic.com/images?q=tbn:ANd9GcR0nucxadpgFSy-znYUwo3Cm_-puFtFg6EmZ3nM5dbQ_rpctAt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509120"/>
            <a:ext cx="1412870" cy="20962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04512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4365104"/>
            <a:ext cx="7416824" cy="19442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A50021"/>
                </a:solidFill>
                <a:latin typeface="Arial Black" pitchFamily="34" charset="0"/>
              </a:rPr>
              <a:t>  ОРГАН ГОСУДАРСТВЕННО-ОБЩЕСТВЕННОГО УПРАВЛЕНИЯ </a:t>
            </a:r>
            <a:r>
              <a:rPr lang="ru-RU" sz="2800" b="1" dirty="0">
                <a:solidFill>
                  <a:srgbClr val="A50021"/>
                </a:solidFill>
                <a:latin typeface="Arial Black" pitchFamily="34" charset="0"/>
              </a:rPr>
              <a:t>В</a:t>
            </a:r>
            <a:r>
              <a:rPr lang="ru-RU" sz="2800" b="1" dirty="0" smtClean="0">
                <a:solidFill>
                  <a:srgbClr val="A50021"/>
                </a:solidFill>
                <a:latin typeface="Arial Black" pitchFamily="34" charset="0"/>
              </a:rPr>
              <a:t> </a:t>
            </a:r>
            <a:r>
              <a:rPr lang="ru-RU" sz="2800" b="1" dirty="0" smtClean="0">
                <a:solidFill>
                  <a:srgbClr val="A50021"/>
                </a:solidFill>
                <a:latin typeface="Arial Black" pitchFamily="34" charset="0"/>
              </a:rPr>
              <a:t/>
            </a:r>
            <a:br>
              <a:rPr lang="ru-RU" sz="2800" b="1" dirty="0" smtClean="0">
                <a:solidFill>
                  <a:srgbClr val="A50021"/>
                </a:solidFill>
                <a:latin typeface="Arial Black" pitchFamily="34" charset="0"/>
              </a:rPr>
            </a:br>
            <a:r>
              <a:rPr lang="ru-RU" sz="2800" b="1" dirty="0" smtClean="0">
                <a:solidFill>
                  <a:srgbClr val="A50021"/>
                </a:solidFill>
                <a:latin typeface="Arial Black" pitchFamily="34" charset="0"/>
              </a:rPr>
              <a:t>МДОУ </a:t>
            </a:r>
            <a:r>
              <a:rPr lang="ru-RU" sz="2800" b="1" dirty="0" smtClean="0">
                <a:solidFill>
                  <a:srgbClr val="A50021"/>
                </a:solidFill>
                <a:latin typeface="Arial Black" pitchFamily="34" charset="0"/>
              </a:rPr>
              <a:t>№ </a:t>
            </a:r>
            <a:r>
              <a:rPr lang="ru-RU" sz="2800" b="1" dirty="0" smtClean="0">
                <a:solidFill>
                  <a:srgbClr val="A50021"/>
                </a:solidFill>
                <a:latin typeface="Arial Black" pitchFamily="34" charset="0"/>
              </a:rPr>
              <a:t>209</a:t>
            </a:r>
            <a:r>
              <a:rPr lang="ru-RU" sz="2800" dirty="0" smtClean="0">
                <a:solidFill>
                  <a:srgbClr val="A50021"/>
                </a:solidFill>
                <a:latin typeface="Arial Black" pitchFamily="34" charset="0"/>
              </a:rPr>
              <a:t/>
            </a:r>
            <a:br>
              <a:rPr lang="ru-RU" sz="2800" dirty="0" smtClean="0">
                <a:solidFill>
                  <a:srgbClr val="A50021"/>
                </a:solidFill>
                <a:latin typeface="Arial Black" pitchFamily="34" charset="0"/>
              </a:rPr>
            </a:br>
            <a:r>
              <a:rPr lang="ru-RU" sz="2800" dirty="0" smtClean="0">
                <a:latin typeface="Arial Black" pitchFamily="34" charset="0"/>
              </a:rPr>
              <a:t/>
            </a:r>
            <a:br>
              <a:rPr lang="ru-RU" sz="2800" dirty="0" smtClean="0">
                <a:latin typeface="Arial Black" pitchFamily="34" charset="0"/>
              </a:rPr>
            </a:br>
            <a:endParaRPr lang="ru-RU" sz="2800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           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5" name="Штриховая стрелка вправо 4"/>
          <p:cNvSpPr/>
          <p:nvPr/>
        </p:nvSpPr>
        <p:spPr>
          <a:xfrm>
            <a:off x="827584" y="6165304"/>
            <a:ext cx="978408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43608" y="669123"/>
            <a:ext cx="7632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FFFF"/>
                </a:solidFill>
                <a:latin typeface="Arial Black" pitchFamily="34" charset="0"/>
              </a:rPr>
              <a:t>Работа </a:t>
            </a:r>
            <a:r>
              <a:rPr lang="ru-RU" sz="2800" dirty="0" smtClean="0">
                <a:solidFill>
                  <a:srgbClr val="FFFFFF"/>
                </a:solidFill>
                <a:latin typeface="Arial Black" pitchFamily="34" charset="0"/>
              </a:rPr>
              <a:t> </a:t>
            </a:r>
            <a:r>
              <a:rPr lang="ru-RU" sz="2800" dirty="0">
                <a:solidFill>
                  <a:srgbClr val="FFFFFF"/>
                </a:solidFill>
                <a:latin typeface="Arial Black" pitchFamily="34" charset="0"/>
              </a:rPr>
              <a:t>С</a:t>
            </a:r>
            <a:r>
              <a:rPr lang="ru-RU" sz="2800" dirty="0" smtClean="0">
                <a:solidFill>
                  <a:srgbClr val="FFFFFF"/>
                </a:solidFill>
                <a:latin typeface="Arial Black" pitchFamily="34" charset="0"/>
              </a:rPr>
              <a:t>овета Родителей в </a:t>
            </a:r>
            <a:r>
              <a:rPr lang="ru-RU" sz="2800" dirty="0" smtClean="0">
                <a:solidFill>
                  <a:srgbClr val="FFFFFF"/>
                </a:solidFill>
                <a:latin typeface="Arial Black" pitchFamily="34" charset="0"/>
              </a:rPr>
              <a:t>детском саду</a:t>
            </a:r>
            <a:endParaRPr lang="ru-RU" sz="2800" dirty="0">
              <a:solidFill>
                <a:srgbClr val="FFFFFF"/>
              </a:solidFill>
            </a:endParaRPr>
          </a:p>
        </p:txBody>
      </p:sp>
      <p:pic>
        <p:nvPicPr>
          <p:cNvPr id="27650" name="Picture 2" descr="http://kislovka-school.ucoz.ru/novosti2/roditelskoe_sobrani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7" y="1628800"/>
            <a:ext cx="5630019" cy="2952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322970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9" y="1928802"/>
            <a:ext cx="7956872" cy="4197361"/>
          </a:xfrm>
        </p:spPr>
        <p:txBody>
          <a:bodyPr>
            <a:normAutofit/>
          </a:bodyPr>
          <a:lstStyle/>
          <a:p>
            <a:r>
              <a:rPr lang="ru-RU" b="1" dirty="0" smtClean="0"/>
              <a:t>Сайт</a:t>
            </a:r>
          </a:p>
          <a:p>
            <a:r>
              <a:rPr lang="ru-RU" b="1" dirty="0" smtClean="0"/>
              <a:t>Собрания</a:t>
            </a:r>
          </a:p>
          <a:p>
            <a:r>
              <a:rPr lang="ru-RU" b="1" dirty="0" smtClean="0"/>
              <a:t>Консультирование</a:t>
            </a:r>
          </a:p>
          <a:p>
            <a:r>
              <a:rPr lang="ru-RU" b="1" dirty="0" smtClean="0"/>
              <a:t>Управляющий совет (постоянная </a:t>
            </a:r>
          </a:p>
          <a:p>
            <a:pPr marL="0" indent="0">
              <a:buNone/>
            </a:pPr>
            <a:r>
              <a:rPr lang="ru-RU" b="1" dirty="0" smtClean="0"/>
              <a:t>комиссия по питанию)</a:t>
            </a:r>
          </a:p>
          <a:p>
            <a:r>
              <a:rPr lang="ru-RU" b="1" dirty="0" smtClean="0"/>
              <a:t>Анкетирование </a:t>
            </a:r>
          </a:p>
          <a:p>
            <a:pPr>
              <a:buNone/>
            </a:pPr>
            <a:r>
              <a:rPr lang="ru-RU" b="1" dirty="0" smtClean="0"/>
              <a:t>по удовлетворенности организацией </a:t>
            </a:r>
          </a:p>
          <a:p>
            <a:pPr>
              <a:buNone/>
            </a:pPr>
            <a:r>
              <a:rPr lang="ru-RU" b="1" dirty="0" smtClean="0"/>
              <a:t>питания в ДОО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Информационное взаимодействие с родителями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6" name="Объект 10" descr="C:\Users\Владимир\Downloads\питание в дс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471923"/>
            <a:ext cx="221457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Объект 8" descr="C:\Users\Владимир\Downloads\игры по питанию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660232" y="3538380"/>
            <a:ext cx="2285984" cy="307183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539552" y="1988840"/>
            <a:ext cx="7732381" cy="4713387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v"/>
            </a:pPr>
            <a:r>
              <a:rPr lang="ru-RU" b="1" dirty="0" smtClean="0"/>
              <a:t>Готовит информацию для ООО о фактической</a:t>
            </a:r>
          </a:p>
          <a:p>
            <a:pPr>
              <a:buNone/>
            </a:pPr>
            <a:r>
              <a:rPr lang="ru-RU" b="1" dirty="0" smtClean="0"/>
              <a:t>численности детей питающихся сегодня до 10.00</a:t>
            </a:r>
          </a:p>
          <a:p>
            <a:pPr>
              <a:buFontTx/>
              <a:buChar char="-"/>
            </a:pPr>
            <a:r>
              <a:rPr lang="ru-RU" b="1" dirty="0" smtClean="0"/>
              <a:t>1 мл. группа, дошкольники, сотрудники.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Из ООО приходит раздаточная ведомость на сегодня для подтверждения численности детей и сотрудников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Заполняет  заявку-заказ для  получения меню-требования на продукты на следующий день.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Из ООО высылается меню-требование на выдачу продуктов на этот день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Повара по данному меню-требованию берут продукты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В ООО подается заказ-заявка на продукты на до 11.00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704088"/>
            <a:ext cx="5987008" cy="86752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Функции диетсестры ДОО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22971"/>
            <a:ext cx="2257406" cy="1693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31263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Задача ДОО</a:t>
            </a:r>
            <a:r>
              <a:rPr lang="ru-RU" b="1" dirty="0" smtClean="0"/>
              <a:t>:  </a:t>
            </a:r>
          </a:p>
          <a:p>
            <a:pPr algn="just">
              <a:buNone/>
            </a:pPr>
            <a:r>
              <a:rPr lang="ru-RU" b="1" dirty="0" smtClean="0"/>
              <a:t>Создание благоприятных условий по формированию навыков правильного питания  на основе </a:t>
            </a:r>
            <a:r>
              <a:rPr lang="ru-RU" b="1" dirty="0" err="1" smtClean="0"/>
              <a:t>здоровьесберегающих</a:t>
            </a:r>
            <a:r>
              <a:rPr lang="ru-RU" b="1" dirty="0" smtClean="0"/>
              <a:t> технологий</a:t>
            </a:r>
          </a:p>
          <a:p>
            <a:pPr algn="just">
              <a:buNone/>
            </a:pPr>
            <a:r>
              <a:rPr lang="ru-RU" b="1" dirty="0" smtClean="0"/>
              <a:t>Основная цель проекта:</a:t>
            </a:r>
          </a:p>
          <a:p>
            <a:pPr algn="just">
              <a:buNone/>
            </a:pPr>
            <a:r>
              <a:rPr lang="ru-RU" b="1" dirty="0" smtClean="0"/>
              <a:t>формировать у детей и их родителей  ценностное отношение к собственному здоровью на основе правил здорового питания.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Основные задачи проекта: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b="1" dirty="0" smtClean="0"/>
              <a:t>изучить и внедрить в практику работы ДОО современные технологии обучения здоровому образу жизни, способствующие сохранению и укреплению здоровья детей путем развития </a:t>
            </a:r>
            <a:r>
              <a:rPr lang="ru-RU" b="1" dirty="0" err="1" smtClean="0"/>
              <a:t>здоровьесберегающих</a:t>
            </a:r>
            <a:r>
              <a:rPr lang="ru-RU" b="1" dirty="0" smtClean="0"/>
              <a:t> навыков и умений;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b="1" dirty="0" smtClean="0"/>
              <a:t>расширить знания детей о правилах питания, направленных на сохранение и укрепление здоровья;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b="1" dirty="0" smtClean="0"/>
              <a:t>освоить навыки правильного питания как составной части здорового образа жизни;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b="1" dirty="0" smtClean="0"/>
              <a:t>формировать  представления о правилах этикета, связанных с питанием;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b="1" dirty="0" smtClean="0"/>
              <a:t>внедрить новые конструктивные формы сотрудничества семьи и детского сада.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>
                <a:solidFill>
                  <a:srgbClr val="FFFF00"/>
                </a:solidFill>
              </a:rPr>
              <a:t> </a:t>
            </a:r>
            <a:r>
              <a:rPr lang="ru-RU" sz="3600" dirty="0" smtClean="0">
                <a:solidFill>
                  <a:srgbClr val="FFFF00"/>
                </a:solidFill>
              </a:rPr>
              <a:t>ПРОЕКТ:</a:t>
            </a:r>
            <a:r>
              <a:rPr lang="ru-RU" sz="3600" dirty="0">
                <a:solidFill>
                  <a:srgbClr val="FFFF00"/>
                </a:solidFill>
              </a:rPr>
              <a:t> </a:t>
            </a:r>
            <a:r>
              <a:rPr lang="ru-RU" sz="3600" b="1" dirty="0">
                <a:solidFill>
                  <a:srgbClr val="FFFF00"/>
                </a:solidFill>
              </a:rPr>
              <a:t>«Будем правильно питаться, будем чаще улыбаться»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2272</TotalTime>
  <Words>302</Words>
  <Application>Microsoft Office PowerPoint</Application>
  <PresentationFormat>Экран (4:3)</PresentationFormat>
  <Paragraphs>84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Организация питания в ДОУ в условиях аутсорсинга</vt:lpstr>
      <vt:lpstr>Что такое аутсорсинг?</vt:lpstr>
      <vt:lpstr>      </vt:lpstr>
      <vt:lpstr>Презентация PowerPoint</vt:lpstr>
      <vt:lpstr>Презентация PowerPoint</vt:lpstr>
      <vt:lpstr>  ОРГАН ГОСУДАРСТВЕННО-ОБЩЕСТВЕННОГО УПРАВЛЕНИЯ В  МДОУ № 209  </vt:lpstr>
      <vt:lpstr>Информационное взаимодействие с родителями</vt:lpstr>
      <vt:lpstr>Функции диетсестры ДОО</vt:lpstr>
      <vt:lpstr>     ПРОЕКТ: «Будем правильно питаться, будем чаще улыбаться»    </vt:lpstr>
      <vt:lpstr>Образовательная деятельность с детьми по здоровому питанию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Управленческие аспекты организации питания в ДОО в условиях аутсорсинга</dc:title>
  <cp:lastModifiedBy>Hewlett-Packard Company</cp:lastModifiedBy>
  <cp:revision>104</cp:revision>
  <dcterms:modified xsi:type="dcterms:W3CDTF">2017-11-21T10:18:35Z</dcterms:modified>
</cp:coreProperties>
</file>