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4" r:id="rId6"/>
    <p:sldId id="265" r:id="rId7"/>
    <p:sldId id="260" r:id="rId8"/>
    <p:sldId id="262" r:id="rId9"/>
    <p:sldId id="267" r:id="rId10"/>
    <p:sldId id="275" r:id="rId11"/>
    <p:sldId id="272" r:id="rId12"/>
    <p:sldId id="273" r:id="rId13"/>
    <p:sldId id="263" r:id="rId14"/>
    <p:sldId id="261" r:id="rId15"/>
    <p:sldId id="269" r:id="rId16"/>
    <p:sldId id="271" r:id="rId17"/>
    <p:sldId id="270" r:id="rId18"/>
    <p:sldId id="274" r:id="rId19"/>
    <p:sldId id="276" r:id="rId20"/>
    <p:sldId id="277" r:id="rId21"/>
    <p:sldId id="278" r:id="rId22"/>
    <p:sldId id="279" r:id="rId23"/>
    <p:sldId id="280" r:id="rId24"/>
    <p:sldId id="281" r:id="rId25"/>
    <p:sldId id="282" r:id="rId26"/>
    <p:sldId id="283" r:id="rId27"/>
    <p:sldId id="284" r:id="rId28"/>
    <p:sldId id="285" r:id="rId29"/>
    <p:sldId id="268" r:id="rId30"/>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a:srgbClr val="FF99FF"/>
    <a:srgbClr val="CCCCFF"/>
    <a:srgbClr val="9966FF"/>
    <a:srgbClr val="9999FF"/>
    <a:srgbClr val="FFCC66"/>
    <a:srgbClr val="66FF99"/>
    <a:srgbClr val="0099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202943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272839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334375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403218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397294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170835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24374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283714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194505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195135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015180C-869F-4666-90C6-54867950EC24}" type="datetimeFigureOut">
              <a:rPr lang="ru-RU" smtClean="0"/>
              <a:pPr/>
              <a:t>25.10.2018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298732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5180C-869F-4666-90C6-54867950EC24}" type="datetimeFigureOut">
              <a:rPr lang="ru-RU" smtClean="0"/>
              <a:pPr/>
              <a:t>25.10.2018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A26BC-552A-4E98-BD23-786AEA3077C8}" type="slidenum">
              <a:rPr lang="ru-RU" smtClean="0"/>
              <a:pPr/>
              <a:t>‹#›</a:t>
            </a:fld>
            <a:endParaRPr lang="ru-RU"/>
          </a:p>
        </p:txBody>
      </p:sp>
    </p:spTree>
    <p:extLst>
      <p:ext uri="{BB962C8B-B14F-4D97-AF65-F5344CB8AC3E}">
        <p14:creationId xmlns:p14="http://schemas.microsoft.com/office/powerpoint/2010/main" xmlns="" val="104905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liveinternet.ru/images/attach/4/11292/11292023_9249292_7628114_6050982_6038142_akciya333.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29"/>
            <a:ext cx="9144000" cy="68762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img-fotki.yandex.ru/get/6206/56602522.2a/0_76da9_1016f8e7_X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233114"/>
            <a:ext cx="5057775" cy="45811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395536" y="4797152"/>
            <a:ext cx="8212076" cy="1470025"/>
          </a:xfrm>
        </p:spPr>
        <p:txBody>
          <a:bodyPr>
            <a:prstTxWarp prst="textDeflateInflate">
              <a:avLst/>
            </a:prstTxWarp>
            <a:normAutofit/>
          </a:bodyPr>
          <a:lstStyle/>
          <a:p>
            <a:r>
              <a:rPr lang="ru-RU" b="1" dirty="0" smtClean="0">
                <a:blipFill>
                  <a:blip r:embed="rId4"/>
                  <a:tile tx="0" ty="0" sx="100000" sy="100000" flip="none" algn="tl"/>
                </a:blipFill>
                <a:effectLst/>
                <a:latin typeface="Times New Roman"/>
                <a:ea typeface="Times New Roman"/>
              </a:rPr>
              <a:t>Что такое «готовность к школе»? </a:t>
            </a:r>
            <a:endParaRPr lang="ru-RU" b="1" dirty="0">
              <a:blipFill>
                <a:blip r:embed="rId4"/>
                <a:tile tx="0" ty="0" sx="100000" sy="100000" flip="none" algn="tl"/>
              </a:blipFill>
            </a:endParaRPr>
          </a:p>
        </p:txBody>
      </p:sp>
      <p:sp>
        <p:nvSpPr>
          <p:cNvPr id="4" name="Прямоугольник 3"/>
          <p:cNvSpPr/>
          <p:nvPr/>
        </p:nvSpPr>
        <p:spPr>
          <a:xfrm>
            <a:off x="6660232" y="5445224"/>
            <a:ext cx="2222599" cy="923330"/>
          </a:xfrm>
          <a:prstGeom prst="rect">
            <a:avLst/>
          </a:prstGeom>
        </p:spPr>
        <p:txBody>
          <a:bodyPr wrap="square">
            <a:spAutoFit/>
          </a:bodyPr>
          <a:lstStyle/>
          <a:p>
            <a:r>
              <a:rPr lang="ru-RU" dirty="0" smtClean="0"/>
              <a:t>Педагог-психолог </a:t>
            </a:r>
          </a:p>
          <a:p>
            <a:r>
              <a:rPr lang="ru-RU" dirty="0" smtClean="0"/>
              <a:t>Ю.В.Яновская</a:t>
            </a:r>
          </a:p>
          <a:p>
            <a:endParaRPr lang="ru-RU" dirty="0"/>
          </a:p>
        </p:txBody>
      </p:sp>
    </p:spTree>
    <p:extLst>
      <p:ext uri="{BB962C8B-B14F-4D97-AF65-F5344CB8AC3E}">
        <p14:creationId xmlns:p14="http://schemas.microsoft.com/office/powerpoint/2010/main" xmlns="" val="889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24321" y="116632"/>
            <a:ext cx="8496944" cy="4401205"/>
          </a:xfrm>
          <a:prstGeom prst="rect">
            <a:avLst/>
          </a:prstGeom>
        </p:spPr>
        <p:txBody>
          <a:bodyPr wrap="square">
            <a:spAutoFit/>
          </a:bodyPr>
          <a:lstStyle/>
          <a:p>
            <a:pPr algn="ctr"/>
            <a:r>
              <a:rPr lang="ru-RU" sz="4000" b="1" dirty="0" smtClean="0">
                <a:solidFill>
                  <a:srgbClr val="0070C0"/>
                </a:solidFill>
                <a:effectLst/>
                <a:latin typeface="Comic Sans MS" pitchFamily="66" charset="0"/>
                <a:ea typeface="Times New Roman"/>
              </a:rPr>
              <a:t>Физиологическое развитие ребенка непосредственно влияет на школьную успеваемость и является основой для формирования психологической и социальной готовности к школе.</a:t>
            </a:r>
            <a:endParaRPr lang="ru-RU" sz="4000" b="1" dirty="0">
              <a:solidFill>
                <a:srgbClr val="0070C0"/>
              </a:solidFill>
              <a:latin typeface="Comic Sans MS" pitchFamily="66" charset="0"/>
            </a:endParaRPr>
          </a:p>
        </p:txBody>
      </p:sp>
      <p:pic>
        <p:nvPicPr>
          <p:cNvPr id="18436" name="Picture 4" descr="http://img1.liveinternet.ru/images/attach/c/2/69/490/69490770_07.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31464" y="3717032"/>
            <a:ext cx="3672408" cy="3010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53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228"/>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Овал 10"/>
          <p:cNvSpPr/>
          <p:nvPr/>
        </p:nvSpPr>
        <p:spPr>
          <a:xfrm>
            <a:off x="3496225" y="3176972"/>
            <a:ext cx="2299912" cy="194421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3555165" y="3745303"/>
            <a:ext cx="2151551" cy="954107"/>
          </a:xfrm>
          <a:prstGeom prst="rect">
            <a:avLst/>
          </a:prstGeom>
        </p:spPr>
        <p:txBody>
          <a:bodyPr wrap="none">
            <a:spAutoFit/>
          </a:bodyPr>
          <a:lstStyle/>
          <a:p>
            <a:r>
              <a:rPr kumimoji="0" lang="ru-RU" sz="2800" b="1" i="0" u="none" strike="noStrike" kern="0" cap="none" spc="0" normalizeH="0" baseline="0" noProof="0" dirty="0" smtClean="0">
                <a:ln>
                  <a:noFill/>
                </a:ln>
                <a:solidFill>
                  <a:srgbClr val="FF0000"/>
                </a:solidFill>
                <a:effectLst/>
                <a:uLnTx/>
                <a:uFillTx/>
                <a:latin typeface="Comic Sans MS" pitchFamily="66" charset="0"/>
                <a:ea typeface="+mn-ea"/>
                <a:cs typeface="Arial" charset="0"/>
              </a:rPr>
              <a:t>Состояние </a:t>
            </a:r>
          </a:p>
          <a:p>
            <a:pPr algn="ctr"/>
            <a:r>
              <a:rPr kumimoji="0" lang="ru-RU" sz="2800" b="1" i="0" u="none" strike="noStrike" kern="0" cap="none" spc="0" normalizeH="0" baseline="0" noProof="0" dirty="0" smtClean="0">
                <a:ln>
                  <a:noFill/>
                </a:ln>
                <a:solidFill>
                  <a:srgbClr val="FF0000"/>
                </a:solidFill>
                <a:effectLst/>
                <a:uLnTx/>
                <a:uFillTx/>
                <a:latin typeface="Comic Sans MS" pitchFamily="66" charset="0"/>
                <a:cs typeface="Arial" charset="0"/>
              </a:rPr>
              <a:t>здоровья</a:t>
            </a:r>
            <a:endParaRPr lang="ru-RU" dirty="0">
              <a:solidFill>
                <a:srgbClr val="FF0000"/>
              </a:solidFill>
            </a:endParaRPr>
          </a:p>
        </p:txBody>
      </p:sp>
      <p:sp>
        <p:nvSpPr>
          <p:cNvPr id="7" name="Овал 6"/>
          <p:cNvSpPr/>
          <p:nvPr/>
        </p:nvSpPr>
        <p:spPr>
          <a:xfrm>
            <a:off x="971598" y="1196752"/>
            <a:ext cx="2397355" cy="18683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prstClr val="black"/>
                </a:solidFill>
                <a:latin typeface="Comic Sans MS" pitchFamily="66" charset="0"/>
              </a:rPr>
              <a:t>карта </a:t>
            </a:r>
            <a:r>
              <a:rPr lang="ru-RU" sz="2400" b="1" dirty="0">
                <a:solidFill>
                  <a:prstClr val="black"/>
                </a:solidFill>
                <a:latin typeface="Comic Sans MS" pitchFamily="66" charset="0"/>
              </a:rPr>
              <a:t>прививок</a:t>
            </a:r>
            <a:endParaRPr lang="ru-RU" sz="2400" b="1" dirty="0">
              <a:latin typeface="Comic Sans MS" pitchFamily="66" charset="0"/>
            </a:endParaRPr>
          </a:p>
        </p:txBody>
      </p:sp>
      <p:sp>
        <p:nvSpPr>
          <p:cNvPr id="8" name="Овал 7"/>
          <p:cNvSpPr/>
          <p:nvPr/>
        </p:nvSpPr>
        <p:spPr>
          <a:xfrm>
            <a:off x="5364088" y="1040213"/>
            <a:ext cx="2353682" cy="215787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a:solidFill>
                  <a:prstClr val="black"/>
                </a:solidFill>
                <a:latin typeface="Comic Sans MS" pitchFamily="66" charset="0"/>
              </a:rPr>
              <a:t>осмотр всех узких специалистов</a:t>
            </a:r>
            <a:endParaRPr lang="ru-RU" sz="2400" b="1" dirty="0">
              <a:latin typeface="Comic Sans MS" pitchFamily="66" charset="0"/>
            </a:endParaRPr>
          </a:p>
        </p:txBody>
      </p:sp>
      <p:sp>
        <p:nvSpPr>
          <p:cNvPr id="9" name="Овал 8"/>
          <p:cNvSpPr/>
          <p:nvPr/>
        </p:nvSpPr>
        <p:spPr>
          <a:xfrm>
            <a:off x="416626" y="4019217"/>
            <a:ext cx="2952328" cy="234753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prstClr val="black"/>
                </a:solidFill>
                <a:latin typeface="Comic Sans MS" pitchFamily="66" charset="0"/>
              </a:rPr>
              <a:t>подписать медицинскую справку у участкового </a:t>
            </a:r>
            <a:r>
              <a:rPr lang="ru-RU" sz="2000" b="1" dirty="0" smtClean="0">
                <a:solidFill>
                  <a:prstClr val="black"/>
                </a:solidFill>
                <a:latin typeface="Comic Sans MS" pitchFamily="66" charset="0"/>
              </a:rPr>
              <a:t>педиатра</a:t>
            </a:r>
            <a:endParaRPr lang="ru-RU" sz="2000" b="1" dirty="0">
              <a:latin typeface="Comic Sans MS" pitchFamily="66" charset="0"/>
            </a:endParaRPr>
          </a:p>
        </p:txBody>
      </p:sp>
      <p:sp>
        <p:nvSpPr>
          <p:cNvPr id="10" name="Овал 9"/>
          <p:cNvSpPr/>
          <p:nvPr/>
        </p:nvSpPr>
        <p:spPr>
          <a:xfrm>
            <a:off x="5735476" y="4346278"/>
            <a:ext cx="2220900" cy="203978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400" b="1" dirty="0">
                <a:solidFill>
                  <a:prstClr val="black"/>
                </a:solidFill>
                <a:latin typeface="Comic Sans MS" pitchFamily="66" charset="0"/>
              </a:rPr>
              <a:t>пройти пробу </a:t>
            </a:r>
            <a:r>
              <a:rPr lang="ru-RU" sz="2400" b="1" dirty="0" err="1">
                <a:solidFill>
                  <a:prstClr val="black"/>
                </a:solidFill>
                <a:latin typeface="Comic Sans MS" pitchFamily="66" charset="0"/>
              </a:rPr>
              <a:t>Руфье</a:t>
            </a:r>
            <a:endParaRPr lang="ru-RU" sz="2400" b="1" dirty="0">
              <a:latin typeface="Comic Sans MS" pitchFamily="66" charset="0"/>
            </a:endParaRPr>
          </a:p>
        </p:txBody>
      </p:sp>
      <p:cxnSp>
        <p:nvCxnSpPr>
          <p:cNvPr id="15" name="Прямая со стрелкой 14"/>
          <p:cNvCxnSpPr>
            <a:endCxn id="7" idx="5"/>
          </p:cNvCxnSpPr>
          <p:nvPr/>
        </p:nvCxnSpPr>
        <p:spPr>
          <a:xfrm flipH="1" flipV="1">
            <a:off x="3017868" y="2791495"/>
            <a:ext cx="733732" cy="684175"/>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18" name="Прямая со стрелкой 17"/>
          <p:cNvCxnSpPr/>
          <p:nvPr/>
        </p:nvCxnSpPr>
        <p:spPr>
          <a:xfrm flipV="1">
            <a:off x="3311723" y="1916832"/>
            <a:ext cx="2146955" cy="1171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0" name="Прямая со стрелкой 19"/>
          <p:cNvCxnSpPr/>
          <p:nvPr/>
        </p:nvCxnSpPr>
        <p:spPr>
          <a:xfrm>
            <a:off x="6804248" y="3268358"/>
            <a:ext cx="0" cy="880722"/>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p:nvPr/>
        </p:nvCxnSpPr>
        <p:spPr>
          <a:xfrm flipH="1">
            <a:off x="3368954" y="5445224"/>
            <a:ext cx="2278822"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
        <p:nvSpPr>
          <p:cNvPr id="25" name="Капля 24"/>
          <p:cNvSpPr/>
          <p:nvPr/>
        </p:nvSpPr>
        <p:spPr>
          <a:xfrm>
            <a:off x="483572" y="2766832"/>
            <a:ext cx="1152128" cy="1228224"/>
          </a:xfrm>
          <a:prstGeom prst="teardrop">
            <a:avLst>
              <a:gd name="adj" fmla="val 116407"/>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ru-RU" b="1" dirty="0"/>
          </a:p>
        </p:txBody>
      </p:sp>
      <p:sp>
        <p:nvSpPr>
          <p:cNvPr id="16384" name="Капля 16383"/>
          <p:cNvSpPr/>
          <p:nvPr/>
        </p:nvSpPr>
        <p:spPr>
          <a:xfrm rot="2671632">
            <a:off x="74669" y="1755999"/>
            <a:ext cx="1032690" cy="1063013"/>
          </a:xfrm>
          <a:prstGeom prst="teardrop">
            <a:avLst>
              <a:gd name="adj" fmla="val 1233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000000"/>
              </a:solidFill>
              <a:latin typeface="Comic Sans MS" pitchFamily="66" charset="0"/>
            </a:endParaRPr>
          </a:p>
        </p:txBody>
      </p:sp>
      <p:sp>
        <p:nvSpPr>
          <p:cNvPr id="16385" name="Капля 16384"/>
          <p:cNvSpPr/>
          <p:nvPr/>
        </p:nvSpPr>
        <p:spPr>
          <a:xfrm rot="4972053">
            <a:off x="218317" y="474413"/>
            <a:ext cx="1078054" cy="1241654"/>
          </a:xfrm>
          <a:prstGeom prst="teardrop">
            <a:avLst>
              <a:gd name="adj" fmla="val 11932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оле 7"/>
          <p:cNvSpPr txBox="1"/>
          <p:nvPr/>
        </p:nvSpPr>
        <p:spPr>
          <a:xfrm>
            <a:off x="160347" y="1040213"/>
            <a:ext cx="1300480" cy="37592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indent="450215" algn="ctr">
              <a:lnSpc>
                <a:spcPct val="115000"/>
              </a:lnSpc>
              <a:spcAft>
                <a:spcPts val="0"/>
              </a:spcAft>
            </a:pPr>
            <a:r>
              <a:rPr lang="ru-RU" sz="1200" kern="1200">
                <a:solidFill>
                  <a:srgbClr val="000000"/>
                </a:solidFill>
                <a:effectLst/>
                <a:latin typeface="Comic Sans MS"/>
                <a:ea typeface="+mn-ea"/>
                <a:cs typeface="+mn-cs"/>
              </a:rPr>
              <a:t>Полио</a:t>
            </a:r>
            <a:endParaRPr lang="ru-RU" sz="1100">
              <a:effectLst/>
              <a:latin typeface="Calibri"/>
              <a:ea typeface="Calibri"/>
              <a:cs typeface="Times New Roman"/>
            </a:endParaRPr>
          </a:p>
          <a:p>
            <a:pPr indent="450215" algn="ctr">
              <a:lnSpc>
                <a:spcPct val="115000"/>
              </a:lnSpc>
              <a:spcAft>
                <a:spcPts val="0"/>
              </a:spcAft>
            </a:pPr>
            <a:r>
              <a:rPr lang="ru-RU" sz="1200" kern="1200">
                <a:solidFill>
                  <a:srgbClr val="000000"/>
                </a:solidFill>
                <a:effectLst/>
                <a:latin typeface="Comic Sans MS"/>
                <a:ea typeface="+mn-ea"/>
                <a:cs typeface="+mn-cs"/>
              </a:rPr>
              <a:t>миелит</a:t>
            </a:r>
            <a:endParaRPr lang="ru-RU" sz="1100">
              <a:effectLst/>
              <a:latin typeface="Calibri"/>
              <a:ea typeface="Calibri"/>
              <a:cs typeface="Times New Roman"/>
            </a:endParaRPr>
          </a:p>
        </p:txBody>
      </p:sp>
      <p:sp>
        <p:nvSpPr>
          <p:cNvPr id="16396" name="Капля 16395"/>
          <p:cNvSpPr/>
          <p:nvPr/>
        </p:nvSpPr>
        <p:spPr>
          <a:xfrm rot="9453302">
            <a:off x="1597863" y="246058"/>
            <a:ext cx="1376406" cy="1098515"/>
          </a:xfrm>
          <a:prstGeom prst="teardrop">
            <a:avLst>
              <a:gd name="adj" fmla="val 12102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оле 2"/>
          <p:cNvSpPr txBox="1"/>
          <p:nvPr/>
        </p:nvSpPr>
        <p:spPr>
          <a:xfrm>
            <a:off x="1542642" y="600371"/>
            <a:ext cx="1368152" cy="309532"/>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indent="449580" algn="ctr">
              <a:lnSpc>
                <a:spcPct val="115000"/>
              </a:lnSpc>
              <a:spcAft>
                <a:spcPts val="1000"/>
              </a:spcAft>
            </a:pPr>
            <a:r>
              <a:rPr lang="ru-RU" sz="1200" kern="1200" dirty="0">
                <a:solidFill>
                  <a:srgbClr val="000000"/>
                </a:solidFill>
                <a:effectLst/>
                <a:latin typeface="Comic Sans MS"/>
                <a:ea typeface="+mn-ea"/>
                <a:cs typeface="+mn-cs"/>
              </a:rPr>
              <a:t>столбняк</a:t>
            </a:r>
            <a:endParaRPr lang="ru-RU" sz="1100" dirty="0">
              <a:effectLst/>
              <a:latin typeface="Calibri"/>
              <a:ea typeface="Calibri"/>
              <a:cs typeface="Times New Roman"/>
            </a:endParaRPr>
          </a:p>
        </p:txBody>
      </p:sp>
      <p:sp>
        <p:nvSpPr>
          <p:cNvPr id="16398" name="Капля 16397"/>
          <p:cNvSpPr/>
          <p:nvPr/>
        </p:nvSpPr>
        <p:spPr>
          <a:xfrm rot="17703260">
            <a:off x="2124751" y="2894033"/>
            <a:ext cx="1056157" cy="1368276"/>
          </a:xfrm>
          <a:prstGeom prst="teardrop">
            <a:avLst>
              <a:gd name="adj" fmla="val 12071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е 3"/>
          <p:cNvSpPr txBox="1"/>
          <p:nvPr/>
        </p:nvSpPr>
        <p:spPr>
          <a:xfrm>
            <a:off x="160347" y="2139473"/>
            <a:ext cx="984250" cy="30099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indent="448310">
              <a:lnSpc>
                <a:spcPct val="115000"/>
              </a:lnSpc>
              <a:spcAft>
                <a:spcPts val="1000"/>
              </a:spcAft>
            </a:pPr>
            <a:r>
              <a:rPr lang="ru-RU" sz="1200" kern="1200">
                <a:solidFill>
                  <a:srgbClr val="000000"/>
                </a:solidFill>
                <a:effectLst/>
                <a:latin typeface="Calibri"/>
                <a:ea typeface="+mn-ea"/>
                <a:cs typeface="+mn-cs"/>
              </a:rPr>
              <a:t>корь</a:t>
            </a:r>
            <a:endParaRPr lang="ru-RU" sz="1200">
              <a:effectLst/>
              <a:latin typeface="Times New Roman"/>
              <a:ea typeface="Times New Roman"/>
            </a:endParaRPr>
          </a:p>
        </p:txBody>
      </p:sp>
      <p:sp>
        <p:nvSpPr>
          <p:cNvPr id="16397" name="Капля 16396"/>
          <p:cNvSpPr/>
          <p:nvPr/>
        </p:nvSpPr>
        <p:spPr>
          <a:xfrm rot="11273724">
            <a:off x="3087619" y="577735"/>
            <a:ext cx="1451944" cy="1115755"/>
          </a:xfrm>
          <a:prstGeom prst="teardrop">
            <a:avLst>
              <a:gd name="adj" fmla="val 14057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оле 6"/>
          <p:cNvSpPr txBox="1"/>
          <p:nvPr/>
        </p:nvSpPr>
        <p:spPr>
          <a:xfrm>
            <a:off x="3193831" y="1135612"/>
            <a:ext cx="1239520" cy="23876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indent="449580" algn="ctr">
              <a:lnSpc>
                <a:spcPct val="115000"/>
              </a:lnSpc>
              <a:spcAft>
                <a:spcPts val="1000"/>
              </a:spcAft>
            </a:pPr>
            <a:r>
              <a:rPr lang="ru-RU" sz="1200" kern="1200" dirty="0">
                <a:solidFill>
                  <a:srgbClr val="000000"/>
                </a:solidFill>
                <a:effectLst/>
                <a:latin typeface="Calibri"/>
                <a:ea typeface="+mn-ea"/>
                <a:cs typeface="+mn-cs"/>
              </a:rPr>
              <a:t>краснуха</a:t>
            </a:r>
            <a:endParaRPr lang="ru-RU" sz="1100" dirty="0">
              <a:effectLst/>
              <a:latin typeface="Calibri"/>
              <a:ea typeface="Calibri"/>
              <a:cs typeface="Times New Roman"/>
            </a:endParaRPr>
          </a:p>
        </p:txBody>
      </p:sp>
      <p:pic>
        <p:nvPicPr>
          <p:cNvPr id="16405" name="Picture 17" descr="http://img0.liveinternet.ru/images/attach/c/2/74/309/74309010_large_3649429_aibolit.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7308194" y="2440463"/>
            <a:ext cx="1937112" cy="24213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3" name="Поле 5"/>
          <p:cNvSpPr txBox="1"/>
          <p:nvPr/>
        </p:nvSpPr>
        <p:spPr>
          <a:xfrm>
            <a:off x="637996" y="3206061"/>
            <a:ext cx="843280" cy="23876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a:lnSpc>
                <a:spcPct val="115000"/>
              </a:lnSpc>
              <a:spcAft>
                <a:spcPts val="1000"/>
              </a:spcAft>
            </a:pPr>
            <a:r>
              <a:rPr lang="ru-RU" sz="1200" kern="1200" dirty="0">
                <a:solidFill>
                  <a:srgbClr val="000000"/>
                </a:solidFill>
                <a:effectLst/>
                <a:latin typeface="Calibri"/>
                <a:ea typeface="+mn-ea"/>
                <a:cs typeface="+mn-cs"/>
              </a:rPr>
              <a:t>паротит</a:t>
            </a:r>
            <a:endParaRPr lang="ru-RU" sz="1100" dirty="0">
              <a:effectLst/>
              <a:latin typeface="Calibri"/>
              <a:ea typeface="Calibri"/>
              <a:cs typeface="Times New Roman"/>
            </a:endParaRPr>
          </a:p>
        </p:txBody>
      </p:sp>
      <p:sp>
        <p:nvSpPr>
          <p:cNvPr id="54" name="Поле 1"/>
          <p:cNvSpPr txBox="1"/>
          <p:nvPr/>
        </p:nvSpPr>
        <p:spPr>
          <a:xfrm>
            <a:off x="1980763" y="3380944"/>
            <a:ext cx="1330960" cy="2667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indent="450215" algn="ctr">
              <a:spcAft>
                <a:spcPts val="0"/>
              </a:spcAft>
            </a:pPr>
            <a:r>
              <a:rPr lang="ru-RU" sz="1200" kern="1200" dirty="0">
                <a:solidFill>
                  <a:srgbClr val="000000"/>
                </a:solidFill>
                <a:effectLst/>
                <a:latin typeface="Calibri"/>
                <a:ea typeface="+mn-ea"/>
                <a:cs typeface="+mn-cs"/>
              </a:rPr>
              <a:t>Дифтерия</a:t>
            </a:r>
            <a:endParaRPr lang="ru-RU" sz="1200" dirty="0">
              <a:effectLst/>
              <a:latin typeface="Times New Roman"/>
              <a:ea typeface="Times New Roman"/>
            </a:endParaRPr>
          </a:p>
        </p:txBody>
      </p:sp>
      <p:sp>
        <p:nvSpPr>
          <p:cNvPr id="16399" name="Капля 16398"/>
          <p:cNvSpPr/>
          <p:nvPr/>
        </p:nvSpPr>
        <p:spPr>
          <a:xfrm rot="14613314">
            <a:off x="3675938" y="1799006"/>
            <a:ext cx="928026" cy="1458334"/>
          </a:xfrm>
          <a:prstGeom prst="teardrop">
            <a:avLst>
              <a:gd name="adj" fmla="val 1355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оле 4"/>
          <p:cNvSpPr txBox="1"/>
          <p:nvPr/>
        </p:nvSpPr>
        <p:spPr>
          <a:xfrm>
            <a:off x="3496225" y="2351563"/>
            <a:ext cx="1198880" cy="177800"/>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Plain">
              <a:avLst/>
            </a:prstTxWarp>
            <a:noAutofit/>
          </a:bodyPr>
          <a:lstStyle/>
          <a:p>
            <a:pPr indent="449580" algn="ctr">
              <a:lnSpc>
                <a:spcPct val="115000"/>
              </a:lnSpc>
              <a:spcAft>
                <a:spcPts val="1000"/>
              </a:spcAft>
            </a:pPr>
            <a:r>
              <a:rPr lang="ru-RU" sz="1200" kern="1200" dirty="0">
                <a:solidFill>
                  <a:srgbClr val="000000"/>
                </a:solidFill>
                <a:effectLst/>
                <a:latin typeface="Calibri"/>
                <a:ea typeface="+mn-ea"/>
                <a:cs typeface="+mn-cs"/>
              </a:rPr>
              <a:t>гепатит</a:t>
            </a:r>
            <a:endParaRPr lang="ru-RU" sz="1100" dirty="0">
              <a:effectLst/>
              <a:latin typeface="Calibri"/>
              <a:ea typeface="Calibri"/>
              <a:cs typeface="Times New Roman"/>
            </a:endParaRPr>
          </a:p>
        </p:txBody>
      </p:sp>
    </p:spTree>
    <p:extLst>
      <p:ext uri="{BB962C8B-B14F-4D97-AF65-F5344CB8AC3E}">
        <p14:creationId xmlns:p14="http://schemas.microsoft.com/office/powerpoint/2010/main" xmlns="" val="2825923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descr="http://900igr.net/datai/muzyka/CHajkovskij-Detskij-albom/0001-002-Detskie-obrazy-v-muzyke.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5496" r="19568"/>
          <a:stretch/>
        </p:blipFill>
        <p:spPr bwMode="auto">
          <a:xfrm flipH="1">
            <a:off x="0" y="16579"/>
            <a:ext cx="1467558" cy="173941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97354" y="188640"/>
            <a:ext cx="7704856" cy="523220"/>
          </a:xfrm>
          <a:prstGeom prst="rect">
            <a:avLst/>
          </a:prstGeom>
        </p:spPr>
        <p:txBody>
          <a:bodyPr wrap="square">
            <a:spAutoFit/>
          </a:bodyPr>
          <a:lstStyle/>
          <a:p>
            <a:pPr lvl="0" algn="ctr" fontAlgn="base">
              <a:spcBef>
                <a:spcPct val="20000"/>
              </a:spcBef>
              <a:spcAft>
                <a:spcPct val="0"/>
              </a:spcAft>
              <a:buClr>
                <a:srgbClr val="F0A22E"/>
              </a:buClr>
              <a:buSzPct val="70000"/>
              <a:defRPr/>
            </a:pPr>
            <a:r>
              <a:rPr lang="ru-RU" sz="2800" b="1" kern="0" dirty="0">
                <a:solidFill>
                  <a:srgbClr val="009900"/>
                </a:solidFill>
                <a:latin typeface="Comic Sans MS" pitchFamily="66" charset="0"/>
                <a:cs typeface="Arial" charset="0"/>
              </a:rPr>
              <a:t>Уровень физического </a:t>
            </a:r>
            <a:r>
              <a:rPr lang="ru-RU" sz="2800" b="1" kern="0" dirty="0" smtClean="0">
                <a:solidFill>
                  <a:srgbClr val="009900"/>
                </a:solidFill>
                <a:latin typeface="Comic Sans MS" pitchFamily="66" charset="0"/>
                <a:cs typeface="Arial" charset="0"/>
              </a:rPr>
              <a:t>развития </a:t>
            </a:r>
            <a:endParaRPr lang="ru-RU" dirty="0">
              <a:solidFill>
                <a:srgbClr val="009900"/>
              </a:solidFill>
            </a:endParaRPr>
          </a:p>
        </p:txBody>
      </p:sp>
      <p:sp>
        <p:nvSpPr>
          <p:cNvPr id="2" name="Прямоугольник 1"/>
          <p:cNvSpPr/>
          <p:nvPr/>
        </p:nvSpPr>
        <p:spPr>
          <a:xfrm>
            <a:off x="357036" y="1628800"/>
            <a:ext cx="8496944" cy="4401205"/>
          </a:xfrm>
          <a:prstGeom prst="rect">
            <a:avLst/>
          </a:prstGeom>
          <a:solidFill>
            <a:srgbClr val="7030A0"/>
          </a:solidFill>
        </p:spPr>
        <p:txBody>
          <a:bodyPr wrap="square">
            <a:spAutoFit/>
          </a:bodyPr>
          <a:lstStyle/>
          <a:p>
            <a:pPr marL="342900" lvl="0" indent="-342900">
              <a:spcAft>
                <a:spcPts val="0"/>
              </a:spcAft>
              <a:buFont typeface="Symbol"/>
              <a:buChar char=""/>
              <a:tabLst>
                <a:tab pos="457200" algn="l"/>
              </a:tabLst>
            </a:pPr>
            <a:r>
              <a:rPr lang="ru-RU" sz="2000" b="1" dirty="0" smtClean="0">
                <a:solidFill>
                  <a:srgbClr val="FFFF00"/>
                </a:solidFill>
                <a:effectLst/>
                <a:latin typeface="Comic Sans MS" pitchFamily="66" charset="0"/>
                <a:ea typeface="Times New Roman"/>
                <a:cs typeface="Times New Roman"/>
              </a:rPr>
              <a:t>в своих действиях руководствуется всеми органами чувств;</a:t>
            </a:r>
            <a:endParaRPr lang="ru-RU" sz="2000" b="1" dirty="0">
              <a:solidFill>
                <a:srgbClr val="FFFF00"/>
              </a:solidFill>
              <a:latin typeface="Comic Sans MS" pitchFamily="66" charset="0"/>
              <a:ea typeface="Times New Roman"/>
              <a:cs typeface="Times New Roman"/>
            </a:endParaRPr>
          </a:p>
          <a:p>
            <a:pPr marL="342900" lvl="0" indent="-342900">
              <a:spcAft>
                <a:spcPts val="0"/>
              </a:spcAft>
              <a:buFont typeface="Symbol"/>
              <a:buChar char=""/>
              <a:tabLst>
                <a:tab pos="457200" algn="l"/>
              </a:tabLst>
            </a:pPr>
            <a:r>
              <a:rPr lang="ru-RU" sz="2000" b="1" dirty="0" smtClean="0">
                <a:solidFill>
                  <a:srgbClr val="FFFF00"/>
                </a:solidFill>
                <a:effectLst/>
                <a:latin typeface="Comic Sans MS" pitchFamily="66" charset="0"/>
                <a:ea typeface="Times New Roman"/>
                <a:cs typeface="Times New Roman"/>
              </a:rPr>
              <a:t>умелый, выносливый, энергичный, в повседневной деятельности; принимает активное участие в различных играх, упражнениях, занятиях;</a:t>
            </a:r>
            <a:endParaRPr lang="ru-RU" sz="2000" b="1" dirty="0">
              <a:solidFill>
                <a:srgbClr val="FFFF00"/>
              </a:solidFill>
              <a:latin typeface="Comic Sans MS" pitchFamily="66" charset="0"/>
              <a:ea typeface="Times New Roman"/>
              <a:cs typeface="Times New Roman"/>
            </a:endParaRPr>
          </a:p>
          <a:p>
            <a:pPr marL="342900" lvl="0" indent="-342900">
              <a:spcAft>
                <a:spcPts val="0"/>
              </a:spcAft>
              <a:buFont typeface="Symbol"/>
              <a:buChar char=""/>
              <a:tabLst>
                <a:tab pos="457200" algn="l"/>
              </a:tabLst>
            </a:pPr>
            <a:r>
              <a:rPr lang="ru-RU" sz="2000" b="1" dirty="0" smtClean="0">
                <a:solidFill>
                  <a:srgbClr val="FFFF00"/>
                </a:solidFill>
                <a:effectLst/>
                <a:latin typeface="Comic Sans MS" pitchFamily="66" charset="0"/>
                <a:ea typeface="Times New Roman"/>
                <a:cs typeface="Times New Roman"/>
              </a:rPr>
              <a:t>соблюдает основные правила личного ухода, владеет навыками поддержания здоровья и гигиены; ориентируется в признаках здоровья и болезни;</a:t>
            </a:r>
            <a:endParaRPr lang="ru-RU" sz="2000" b="1" dirty="0">
              <a:solidFill>
                <a:srgbClr val="FFFF00"/>
              </a:solidFill>
              <a:latin typeface="Comic Sans MS" pitchFamily="66" charset="0"/>
              <a:ea typeface="Times New Roman"/>
              <a:cs typeface="Times New Roman"/>
            </a:endParaRPr>
          </a:p>
          <a:p>
            <a:pPr marL="342900" lvl="0" indent="-342900">
              <a:spcAft>
                <a:spcPts val="0"/>
              </a:spcAft>
              <a:buFont typeface="Symbol"/>
              <a:buChar char=""/>
              <a:tabLst>
                <a:tab pos="457200" algn="l"/>
              </a:tabLst>
            </a:pPr>
            <a:r>
              <a:rPr lang="ru-RU" sz="2000" b="1" dirty="0" smtClean="0">
                <a:solidFill>
                  <a:srgbClr val="FFFF00"/>
                </a:solidFill>
                <a:effectLst/>
                <a:latin typeface="Comic Sans MS" pitchFamily="66" charset="0"/>
                <a:ea typeface="Times New Roman"/>
                <a:cs typeface="Times New Roman"/>
              </a:rPr>
              <a:t>соблюдает основные правила культуры потребления различных продуктов;</a:t>
            </a:r>
            <a:endParaRPr lang="ru-RU" sz="2000" b="1" dirty="0">
              <a:solidFill>
                <a:srgbClr val="FFFF00"/>
              </a:solidFill>
              <a:latin typeface="Comic Sans MS" pitchFamily="66" charset="0"/>
              <a:ea typeface="Times New Roman"/>
              <a:cs typeface="Times New Roman"/>
            </a:endParaRPr>
          </a:p>
          <a:p>
            <a:pPr marL="342900" lvl="0" indent="-342900">
              <a:spcAft>
                <a:spcPts val="0"/>
              </a:spcAft>
              <a:buFont typeface="Symbol"/>
              <a:buChar char=""/>
              <a:tabLst>
                <a:tab pos="457200" algn="l"/>
              </a:tabLst>
            </a:pPr>
            <a:r>
              <a:rPr lang="ru-RU" sz="2000" b="1" dirty="0" smtClean="0">
                <a:solidFill>
                  <a:srgbClr val="FFFF00"/>
                </a:solidFill>
                <a:effectLst/>
                <a:latin typeface="Comic Sans MS" pitchFamily="66" charset="0"/>
                <a:ea typeface="Times New Roman"/>
                <a:cs typeface="Times New Roman"/>
              </a:rPr>
              <a:t>знает о существовании опасных объектов и предметов, понимает правила безопасного поведения, соблюдает их в реальной жизни;</a:t>
            </a:r>
            <a:endParaRPr lang="ru-RU" sz="2000" b="1" dirty="0">
              <a:solidFill>
                <a:srgbClr val="FFFF00"/>
              </a:solidFill>
              <a:latin typeface="Comic Sans MS" pitchFamily="66" charset="0"/>
              <a:ea typeface="Times New Roman"/>
              <a:cs typeface="Times New Roman"/>
            </a:endParaRPr>
          </a:p>
          <a:p>
            <a:pPr marL="342900" lvl="0" indent="-342900">
              <a:spcAft>
                <a:spcPts val="0"/>
              </a:spcAft>
              <a:buFont typeface="Symbol"/>
              <a:buChar char=""/>
              <a:tabLst>
                <a:tab pos="457200" algn="l"/>
              </a:tabLst>
            </a:pPr>
            <a:r>
              <a:rPr lang="ru-RU" sz="2000" b="1" dirty="0" smtClean="0">
                <a:solidFill>
                  <a:srgbClr val="FFFF00"/>
                </a:solidFill>
                <a:effectLst/>
                <a:latin typeface="Comic Sans MS" pitchFamily="66" charset="0"/>
                <a:ea typeface="Times New Roman"/>
                <a:cs typeface="Times New Roman"/>
              </a:rPr>
              <a:t>дифференцирует особенности девочки и мальчика, соблюдает правила </a:t>
            </a:r>
            <a:r>
              <a:rPr lang="ru-RU" sz="2000" b="1" dirty="0" err="1" smtClean="0">
                <a:solidFill>
                  <a:srgbClr val="FFFF00"/>
                </a:solidFill>
                <a:effectLst/>
                <a:latin typeface="Comic Sans MS" pitchFamily="66" charset="0"/>
                <a:ea typeface="Times New Roman"/>
                <a:cs typeface="Times New Roman"/>
              </a:rPr>
              <a:t>полоролевого</a:t>
            </a:r>
            <a:r>
              <a:rPr lang="ru-RU" sz="2000" b="1" dirty="0" smtClean="0">
                <a:solidFill>
                  <a:srgbClr val="FFFF00"/>
                </a:solidFill>
                <a:effectLst/>
                <a:latin typeface="Comic Sans MS" pitchFamily="66" charset="0"/>
                <a:ea typeface="Times New Roman"/>
                <a:cs typeface="Times New Roman"/>
              </a:rPr>
              <a:t> поведения; </a:t>
            </a:r>
          </a:p>
        </p:txBody>
      </p:sp>
      <p:pic>
        <p:nvPicPr>
          <p:cNvPr id="17416" name="Picture 8" descr="C:\Users\Мама\Desktop\картинки для сайта\96f3ee24f5fb0d7d83006f8d5df4cbc4_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989217"/>
            <a:ext cx="1115616" cy="837726"/>
          </a:xfrm>
          <a:prstGeom prst="rect">
            <a:avLst/>
          </a:prstGeom>
          <a:noFill/>
          <a:extLst>
            <a:ext uri="{909E8E84-426E-40DD-AFC4-6F175D3DCCD1}">
              <a14:hiddenFill xmlns:a14="http://schemas.microsoft.com/office/drawing/2010/main" xmlns="">
                <a:solidFill>
                  <a:srgbClr val="FFFFFF"/>
                </a:solidFill>
              </a14:hiddenFill>
            </a:ext>
          </a:extLst>
        </p:spPr>
      </p:pic>
      <p:pic>
        <p:nvPicPr>
          <p:cNvPr id="17414" name="Picture 6" descr="C:\Users\Мама\Desktop\картинки анимашки\4347_small.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77655" y="506880"/>
            <a:ext cx="1249109" cy="1249109"/>
          </a:xfrm>
          <a:prstGeom prst="rect">
            <a:avLst/>
          </a:prstGeom>
          <a:noFill/>
          <a:extLst>
            <a:ext uri="{909E8E84-426E-40DD-AFC4-6F175D3DCCD1}">
              <a14:hiddenFill xmlns:a14="http://schemas.microsoft.com/office/drawing/2010/main" xmlns="">
                <a:solidFill>
                  <a:srgbClr val="FFFFFF"/>
                </a:solidFill>
              </a14:hiddenFill>
            </a:ext>
          </a:extLst>
        </p:spPr>
      </p:pic>
      <p:pic>
        <p:nvPicPr>
          <p:cNvPr id="17415" name="Picture 7" descr="C:\Users\Мама\Desktop\картинки анимашки\1252170-749b17d2f8611ea7.gif"/>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8345" y="5014992"/>
            <a:ext cx="1185636" cy="1542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182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77" y="1294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331640" y="116632"/>
            <a:ext cx="6696744" cy="646331"/>
          </a:xfrm>
          <a:prstGeom prst="rect">
            <a:avLst/>
          </a:prstGeom>
        </p:spPr>
        <p:txBody>
          <a:bodyPr wrap="square">
            <a:spAutoFit/>
          </a:bodyPr>
          <a:lstStyle/>
          <a:p>
            <a:pPr algn="ctr"/>
            <a:r>
              <a:rPr lang="ru-RU" b="1" dirty="0" smtClean="0">
                <a:solidFill>
                  <a:srgbClr val="444444"/>
                </a:solidFill>
                <a:latin typeface="Comic Sans MS" pitchFamily="66" charset="0"/>
                <a:ea typeface="Times New Roman"/>
                <a:cs typeface="Times New Roman"/>
              </a:rPr>
              <a:t>ПРИЧИНЫ ГРАФИЧЕСКОЙ НЕГОТОВНОСТИ К ОБУЧЕНИЮ ПИСЬМУ</a:t>
            </a:r>
            <a:endParaRPr lang="ru-RU" b="1" dirty="0">
              <a:latin typeface="Comic Sans MS" pitchFamily="66" charset="0"/>
            </a:endParaRPr>
          </a:p>
        </p:txBody>
      </p:sp>
      <p:sp>
        <p:nvSpPr>
          <p:cNvPr id="6" name="Прямоугольник 5"/>
          <p:cNvSpPr/>
          <p:nvPr/>
        </p:nvSpPr>
        <p:spPr>
          <a:xfrm>
            <a:off x="214637" y="4365104"/>
            <a:ext cx="4315346" cy="1862048"/>
          </a:xfrm>
          <a:prstGeom prst="rect">
            <a:avLst/>
          </a:prstGeom>
          <a:solidFill>
            <a:srgbClr val="CCFFFF"/>
          </a:solidFill>
          <a:effectLst>
            <a:softEdge rad="127000"/>
          </a:effectLst>
        </p:spPr>
        <p:txBody>
          <a:bodyPr wrap="square">
            <a:spAutoFit/>
          </a:bodyPr>
          <a:lstStyle/>
          <a:p>
            <a:pPr marL="285750" lvl="0" indent="-285750">
              <a:lnSpc>
                <a:spcPct val="115000"/>
              </a:lnSpc>
              <a:buFont typeface="Wingdings" pitchFamily="2" charset="2"/>
              <a:buChar char="v"/>
            </a:pPr>
            <a:r>
              <a:rPr lang="ru-RU" sz="2000" b="1" dirty="0" err="1" smtClean="0">
                <a:solidFill>
                  <a:schemeClr val="accent6">
                    <a:lumMod val="50000"/>
                  </a:schemeClr>
                </a:solidFill>
                <a:latin typeface="Comic Sans MS" pitchFamily="66" charset="0"/>
                <a:ea typeface="Times New Roman"/>
                <a:cs typeface="Times New Roman"/>
              </a:rPr>
              <a:t>несформированность</a:t>
            </a:r>
            <a:r>
              <a:rPr lang="ru-RU" sz="2000" b="1" dirty="0" smtClean="0">
                <a:solidFill>
                  <a:schemeClr val="accent6">
                    <a:lumMod val="50000"/>
                  </a:schemeClr>
                </a:solidFill>
                <a:latin typeface="Comic Sans MS" pitchFamily="66" charset="0"/>
                <a:ea typeface="Times New Roman"/>
                <a:cs typeface="Times New Roman"/>
              </a:rPr>
              <a:t> </a:t>
            </a:r>
            <a:r>
              <a:rPr lang="ru-RU" sz="2000" b="1" dirty="0">
                <a:solidFill>
                  <a:schemeClr val="accent6">
                    <a:lumMod val="50000"/>
                  </a:schemeClr>
                </a:solidFill>
                <a:latin typeface="Comic Sans MS" pitchFamily="66" charset="0"/>
                <a:ea typeface="Times New Roman"/>
                <a:cs typeface="Times New Roman"/>
              </a:rPr>
              <a:t>навыка выполнения графических движений (психологическая неготовность к обучению письму). </a:t>
            </a:r>
            <a:endParaRPr lang="ru-RU" sz="2000" b="1" dirty="0">
              <a:solidFill>
                <a:schemeClr val="accent6">
                  <a:lumMod val="50000"/>
                </a:schemeClr>
              </a:solidFill>
              <a:latin typeface="Comic Sans MS" pitchFamily="66" charset="0"/>
              <a:ea typeface="Calibri"/>
              <a:cs typeface="Times New Roman"/>
            </a:endParaRPr>
          </a:p>
        </p:txBody>
      </p:sp>
      <p:pic>
        <p:nvPicPr>
          <p:cNvPr id="10244" name="Picture 4" descr="http://audioskazki.info/uploads/1306014574_razvitie-melkoj-motorik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29983" y="2103023"/>
            <a:ext cx="4536504" cy="360959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140062" y="1233573"/>
            <a:ext cx="4464496" cy="2215991"/>
          </a:xfrm>
          <a:prstGeom prst="rect">
            <a:avLst/>
          </a:prstGeom>
          <a:solidFill>
            <a:srgbClr val="FF99FF"/>
          </a:solidFill>
          <a:effectLst>
            <a:softEdge rad="127000"/>
          </a:effectLst>
        </p:spPr>
        <p:txBody>
          <a:bodyPr wrap="square">
            <a:spAutoFit/>
          </a:bodyPr>
          <a:lstStyle/>
          <a:p>
            <a:pPr marL="285750" lvl="0" indent="-285750">
              <a:lnSpc>
                <a:spcPct val="115000"/>
              </a:lnSpc>
              <a:buFont typeface="Wingdings" pitchFamily="2" charset="2"/>
              <a:buChar char="v"/>
            </a:pPr>
            <a:r>
              <a:rPr lang="ru-RU" sz="2000" b="1" dirty="0">
                <a:solidFill>
                  <a:srgbClr val="1F497D">
                    <a:lumMod val="75000"/>
                  </a:srgbClr>
                </a:solidFill>
                <a:latin typeface="Comic Sans MS" pitchFamily="66" charset="0"/>
                <a:ea typeface="Times New Roman"/>
                <a:cs typeface="Times New Roman"/>
              </a:rPr>
              <a:t>недостаточное развитие мелких мышц пишущей руки и нервной регуляции мелкой моторики (физиологическая неготовность к обучению письму) </a:t>
            </a:r>
          </a:p>
        </p:txBody>
      </p:sp>
    </p:spTree>
    <p:extLst>
      <p:ext uri="{BB962C8B-B14F-4D97-AF65-F5344CB8AC3E}">
        <p14:creationId xmlns:p14="http://schemas.microsoft.com/office/powerpoint/2010/main" xmlns="" val="67588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checkerboard(across)">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421"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287524" y="116632"/>
            <a:ext cx="8640960" cy="707886"/>
          </a:xfrm>
          <a:prstGeom prst="rect">
            <a:avLst/>
          </a:prstGeom>
        </p:spPr>
        <p:txBody>
          <a:bodyPr wrap="square">
            <a:spAutoFit/>
          </a:bodyPr>
          <a:lstStyle/>
          <a:p>
            <a:pPr lvl="0" algn="ctr"/>
            <a:r>
              <a:rPr lang="ru-RU" sz="2000" b="1" dirty="0">
                <a:solidFill>
                  <a:srgbClr val="7030A0"/>
                </a:solidFill>
                <a:latin typeface="Comic Sans MS" pitchFamily="66" charset="0"/>
                <a:ea typeface="Times New Roman"/>
                <a:cs typeface="Times New Roman"/>
              </a:rPr>
              <a:t>Развитию мышцы кисти способствует выполнение точных, тонко скоординированных движений пальцев рук: </a:t>
            </a:r>
            <a:endParaRPr lang="ru-RU" sz="2000" b="1" dirty="0">
              <a:solidFill>
                <a:srgbClr val="7030A0"/>
              </a:solidFill>
              <a:latin typeface="Comic Sans MS" pitchFamily="66" charset="0"/>
            </a:endParaRPr>
          </a:p>
        </p:txBody>
      </p:sp>
      <p:sp>
        <p:nvSpPr>
          <p:cNvPr id="3" name="Прямоугольник 2"/>
          <p:cNvSpPr/>
          <p:nvPr/>
        </p:nvSpPr>
        <p:spPr>
          <a:xfrm>
            <a:off x="287524" y="1052736"/>
            <a:ext cx="3852428" cy="5616922"/>
          </a:xfrm>
          <a:prstGeom prst="rect">
            <a:avLst/>
          </a:prstGeom>
        </p:spPr>
        <p:txBody>
          <a:bodyPr wrap="square">
            <a:spAutoFit/>
          </a:bodyPr>
          <a:lstStyle/>
          <a:p>
            <a:pPr lvl="0">
              <a:lnSpc>
                <a:spcPct val="115000"/>
              </a:lnSpc>
            </a:pPr>
            <a:r>
              <a:rPr lang="ru-RU" sz="2000" b="1" dirty="0">
                <a:solidFill>
                  <a:srgbClr val="444444"/>
                </a:solidFill>
                <a:latin typeface="Comic Sans MS" pitchFamily="66" charset="0"/>
                <a:ea typeface="Times New Roman"/>
                <a:cs typeface="Times New Roman"/>
              </a:rPr>
              <a:t>лепка из глины, </a:t>
            </a:r>
          </a:p>
          <a:p>
            <a:pPr lvl="0">
              <a:lnSpc>
                <a:spcPct val="115000"/>
              </a:lnSpc>
            </a:pPr>
            <a:r>
              <a:rPr lang="ru-RU" sz="2000" b="1" dirty="0">
                <a:solidFill>
                  <a:srgbClr val="444444"/>
                </a:solidFill>
                <a:latin typeface="Comic Sans MS" pitchFamily="66" charset="0"/>
                <a:ea typeface="Times New Roman"/>
                <a:cs typeface="Times New Roman"/>
              </a:rPr>
              <a:t>закручивание гаек в детском конструкторе,</a:t>
            </a:r>
          </a:p>
          <a:p>
            <a:pPr lvl="0">
              <a:lnSpc>
                <a:spcPct val="115000"/>
              </a:lnSpc>
            </a:pPr>
            <a:r>
              <a:rPr lang="ru-RU" sz="2000" b="1" dirty="0">
                <a:solidFill>
                  <a:srgbClr val="444444"/>
                </a:solidFill>
                <a:latin typeface="Comic Sans MS" pitchFamily="66" charset="0"/>
                <a:ea typeface="Times New Roman"/>
                <a:cs typeface="Times New Roman"/>
              </a:rPr>
              <a:t> собирание узоров из мелкой мозаики, </a:t>
            </a:r>
          </a:p>
          <a:p>
            <a:pPr lvl="0">
              <a:lnSpc>
                <a:spcPct val="115000"/>
              </a:lnSpc>
            </a:pPr>
            <a:r>
              <a:rPr lang="ru-RU" sz="2000" b="1" dirty="0">
                <a:solidFill>
                  <a:srgbClr val="444444"/>
                </a:solidFill>
                <a:latin typeface="Comic Sans MS" pitchFamily="66" charset="0"/>
                <a:ea typeface="Times New Roman"/>
                <a:cs typeface="Times New Roman"/>
              </a:rPr>
              <a:t>вышивание, </a:t>
            </a:r>
          </a:p>
          <a:p>
            <a:pPr lvl="0">
              <a:lnSpc>
                <a:spcPct val="115000"/>
              </a:lnSpc>
            </a:pPr>
            <a:r>
              <a:rPr lang="ru-RU" sz="2000" b="1" dirty="0">
                <a:solidFill>
                  <a:srgbClr val="444444"/>
                </a:solidFill>
                <a:latin typeface="Comic Sans MS" pitchFamily="66" charset="0"/>
                <a:ea typeface="Times New Roman"/>
                <a:cs typeface="Times New Roman"/>
              </a:rPr>
              <a:t>завязывание узелков, </a:t>
            </a:r>
          </a:p>
          <a:p>
            <a:pPr lvl="0">
              <a:lnSpc>
                <a:spcPct val="115000"/>
              </a:lnSpc>
            </a:pPr>
            <a:r>
              <a:rPr lang="ru-RU" sz="2000" b="1" dirty="0">
                <a:solidFill>
                  <a:srgbClr val="444444"/>
                </a:solidFill>
                <a:latin typeface="Comic Sans MS" pitchFamily="66" charset="0"/>
                <a:ea typeface="Times New Roman"/>
                <a:cs typeface="Times New Roman"/>
              </a:rPr>
              <a:t>застегивание мелких пуговиц. </a:t>
            </a:r>
          </a:p>
          <a:p>
            <a:pPr lvl="0">
              <a:lnSpc>
                <a:spcPct val="115000"/>
              </a:lnSpc>
            </a:pPr>
            <a:r>
              <a:rPr lang="ru-RU" sz="2000" b="1" dirty="0" smtClean="0">
                <a:solidFill>
                  <a:srgbClr val="444444"/>
                </a:solidFill>
                <a:latin typeface="Comic Sans MS" pitchFamily="66" charset="0"/>
                <a:ea typeface="Times New Roman"/>
                <a:cs typeface="Times New Roman"/>
              </a:rPr>
              <a:t>игры </a:t>
            </a:r>
            <a:r>
              <a:rPr lang="ru-RU" sz="2000" b="1" dirty="0">
                <a:solidFill>
                  <a:srgbClr val="444444"/>
                </a:solidFill>
                <a:latin typeface="Comic Sans MS" pitchFamily="66" charset="0"/>
                <a:ea typeface="Times New Roman"/>
                <a:cs typeface="Times New Roman"/>
              </a:rPr>
              <a:t>с мячами небольшого размера, такими, которые можно удержать одной рукой.</a:t>
            </a:r>
            <a:endParaRPr lang="ru-RU" sz="2000" b="1" dirty="0">
              <a:solidFill>
                <a:prstClr val="black"/>
              </a:solidFill>
              <a:latin typeface="Comic Sans MS" pitchFamily="66" charset="0"/>
              <a:ea typeface="Calibri"/>
              <a:cs typeface="Times New Roman"/>
            </a:endParaRPr>
          </a:p>
          <a:p>
            <a:pPr lvl="0"/>
            <a:r>
              <a:rPr lang="ru-RU" sz="2000" b="1" dirty="0" smtClean="0">
                <a:solidFill>
                  <a:srgbClr val="444444"/>
                </a:solidFill>
                <a:latin typeface="Comic Sans MS" pitchFamily="66" charset="0"/>
                <a:ea typeface="Times New Roman"/>
              </a:rPr>
              <a:t>разнообразные </a:t>
            </a:r>
            <a:r>
              <a:rPr lang="ru-RU" sz="2000" b="1" dirty="0">
                <a:solidFill>
                  <a:srgbClr val="444444"/>
                </a:solidFill>
                <a:latin typeface="Comic Sans MS" pitchFamily="66" charset="0"/>
                <a:ea typeface="Times New Roman"/>
              </a:rPr>
              <a:t>«пальчиковые игры» и гимнастика для пальцев. </a:t>
            </a:r>
            <a:endParaRPr lang="ru-RU" sz="2000" b="1" dirty="0" smtClean="0">
              <a:solidFill>
                <a:srgbClr val="444444"/>
              </a:solidFill>
              <a:latin typeface="Comic Sans MS" pitchFamily="66" charset="0"/>
              <a:ea typeface="Times New Roman"/>
            </a:endParaRPr>
          </a:p>
        </p:txBody>
      </p:sp>
      <p:sp>
        <p:nvSpPr>
          <p:cNvPr id="4" name="Прямоугольник 3"/>
          <p:cNvSpPr/>
          <p:nvPr/>
        </p:nvSpPr>
        <p:spPr>
          <a:xfrm>
            <a:off x="4284476" y="4437112"/>
            <a:ext cx="4572000" cy="2031325"/>
          </a:xfrm>
          <a:prstGeom prst="rect">
            <a:avLst/>
          </a:prstGeom>
          <a:effectLst>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a:spAutoFit/>
          </a:bodyPr>
          <a:lstStyle/>
          <a:p>
            <a:pPr lvl="0" algn="ctr"/>
            <a:r>
              <a:rPr lang="ru-RU" b="1" dirty="0">
                <a:solidFill>
                  <a:srgbClr val="00B050"/>
                </a:solidFill>
                <a:latin typeface="Comic Sans MS" pitchFamily="66" charset="0"/>
                <a:ea typeface="Times New Roman"/>
              </a:rPr>
              <a:t>Задача этих упражнений – укрепление мышц кисти, развитие координации движений пальцев рук, формирование способности управлять движением кисти по показу, представлению, словесной команде </a:t>
            </a:r>
            <a:endParaRPr lang="ru-RU" b="1" dirty="0">
              <a:solidFill>
                <a:srgbClr val="00B050"/>
              </a:solidFill>
              <a:latin typeface="Comic Sans MS" pitchFamily="66" charset="0"/>
            </a:endParaRPr>
          </a:p>
        </p:txBody>
      </p:sp>
      <p:pic>
        <p:nvPicPr>
          <p:cNvPr id="6149" name="Picture 5" descr="http://www.prodetey.ru/sites/default/files/article-images/7856/main-7856-e3ae166585cbc2a765a12cb0fc12cbfc.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37807" y="1052736"/>
            <a:ext cx="3884701" cy="30788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634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wheel(1)">
                                      <p:cBhvr>
                                        <p:cTn id="21" dur="2000"/>
                                        <p:tgtEl>
                                          <p:spTgt spid="614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descr="http://audioskazki.info/uploads/1306077370_razvitie-melkoj-motoriki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558211">
            <a:off x="509419" y="378557"/>
            <a:ext cx="2905125" cy="385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http://read.ru/images/booksillustrations/60637.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152" t="8578" r="5704" b="6629"/>
          <a:stretch/>
        </p:blipFill>
        <p:spPr bwMode="auto">
          <a:xfrm>
            <a:off x="5148064" y="223873"/>
            <a:ext cx="3891517" cy="5411973"/>
          </a:xfrm>
          <a:prstGeom prst="rect">
            <a:avLst/>
          </a:prstGeom>
          <a:noFill/>
          <a:extLst>
            <a:ext uri="{909E8E84-426E-40DD-AFC4-6F175D3DCCD1}">
              <a14:hiddenFill xmlns:a14="http://schemas.microsoft.com/office/drawing/2010/main" xmlns="">
                <a:solidFill>
                  <a:srgbClr val="FFFFFF"/>
                </a:solidFill>
              </a14:hiddenFill>
            </a:ext>
          </a:extLst>
        </p:spPr>
      </p:pic>
      <p:pic>
        <p:nvPicPr>
          <p:cNvPr id="13318" name="Picture 6" descr="http://img0.liveinternet.ru/images/foto/c/0/apps/3/618/3618842_mot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3568" y="3985171"/>
            <a:ext cx="4104456" cy="2733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376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3316"/>
                                        </p:tgtEl>
                                        <p:attrNameLst>
                                          <p:attrName>style.visibility</p:attrName>
                                        </p:attrNameLst>
                                      </p:cBhvr>
                                      <p:to>
                                        <p:strVal val="visible"/>
                                      </p:to>
                                    </p:set>
                                    <p:animEffect transition="in" filter="randombar(horizontal)">
                                      <p:cBhvr>
                                        <p:cTn id="14" dur="500"/>
                                        <p:tgtEl>
                                          <p:spTgt spid="1331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p:cTn id="19" dur="1000" fill="hold"/>
                                        <p:tgtEl>
                                          <p:spTgt spid="13318"/>
                                        </p:tgtEl>
                                        <p:attrNameLst>
                                          <p:attrName>ppt_w</p:attrName>
                                        </p:attrNameLst>
                                      </p:cBhvr>
                                      <p:tavLst>
                                        <p:tav tm="0">
                                          <p:val>
                                            <p:fltVal val="0"/>
                                          </p:val>
                                        </p:tav>
                                        <p:tav tm="100000">
                                          <p:val>
                                            <p:strVal val="#ppt_w"/>
                                          </p:val>
                                        </p:tav>
                                      </p:tavLst>
                                    </p:anim>
                                    <p:anim calcmode="lin" valueType="num">
                                      <p:cBhvr>
                                        <p:cTn id="20" dur="1000" fill="hold"/>
                                        <p:tgtEl>
                                          <p:spTgt spid="13318"/>
                                        </p:tgtEl>
                                        <p:attrNameLst>
                                          <p:attrName>ppt_h</p:attrName>
                                        </p:attrNameLst>
                                      </p:cBhvr>
                                      <p:tavLst>
                                        <p:tav tm="0">
                                          <p:val>
                                            <p:fltVal val="0"/>
                                          </p:val>
                                        </p:tav>
                                        <p:tav tm="100000">
                                          <p:val>
                                            <p:strVal val="#ppt_h"/>
                                          </p:val>
                                        </p:tav>
                                      </p:tavLst>
                                    </p:anim>
                                    <p:anim calcmode="lin" valueType="num">
                                      <p:cBhvr>
                                        <p:cTn id="21" dur="1000" fill="hold"/>
                                        <p:tgtEl>
                                          <p:spTgt spid="13318"/>
                                        </p:tgtEl>
                                        <p:attrNameLst>
                                          <p:attrName>style.rotation</p:attrName>
                                        </p:attrNameLst>
                                      </p:cBhvr>
                                      <p:tavLst>
                                        <p:tav tm="0">
                                          <p:val>
                                            <p:fltVal val="90"/>
                                          </p:val>
                                        </p:tav>
                                        <p:tav tm="100000">
                                          <p:val>
                                            <p:fltVal val="0"/>
                                          </p:val>
                                        </p:tav>
                                      </p:tavLst>
                                    </p:anim>
                                    <p:animEffect transition="in" filter="fade">
                                      <p:cBhvr>
                                        <p:cTn id="22"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2" name="Picture 2" descr="http://zakarpattya.net.ua/resized/images/2011012016204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0840"/>
          <a:stretch/>
        </p:blipFill>
        <p:spPr bwMode="auto">
          <a:xfrm rot="20928914">
            <a:off x="896531" y="435889"/>
            <a:ext cx="2886075" cy="3439482"/>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http://audioskazki.info/uploads/1306481572_razvitie-melkoj-motoriki1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37253" y="741263"/>
            <a:ext cx="4304072" cy="4599338"/>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http://zhenclub.net/uploads/posts/2011-12/1325005614_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856469">
            <a:off x="498032" y="3629168"/>
            <a:ext cx="3683074" cy="2453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307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0.70"/>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Effect transition="in" filter="strips(downLeft)">
                                      <p:cBhvr>
                                        <p:cTn id="14" dur="500"/>
                                        <p:tgtEl>
                                          <p:spTgt spid="1536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diamond(in)">
                                      <p:cBhvr>
                                        <p:cTn id="19"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8" name="Picture 2" descr="http://s46.radikal.ru/i114/1007/f6/f21dbfc7be8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8973"/>
          <a:stretch/>
        </p:blipFill>
        <p:spPr bwMode="auto">
          <a:xfrm>
            <a:off x="1050414" y="1268760"/>
            <a:ext cx="7044758" cy="4881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55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458" name="Picture 2" descr="http://s017.radikal.ru/i432/1111/6a/a260a487599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1297761"/>
            <a:ext cx="3704736" cy="43616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95536" y="188640"/>
            <a:ext cx="8352928" cy="523220"/>
          </a:xfrm>
          <a:prstGeom prst="rect">
            <a:avLst/>
          </a:prstGeom>
        </p:spPr>
        <p:txBody>
          <a:bodyPr wrap="square">
            <a:spAutoFit/>
          </a:bodyPr>
          <a:lstStyle/>
          <a:p>
            <a:pPr marL="342900" lvl="0" indent="-342900" algn="ctr" fontAlgn="base">
              <a:spcBef>
                <a:spcPct val="20000"/>
              </a:spcBef>
              <a:spcAft>
                <a:spcPct val="0"/>
              </a:spcAft>
              <a:buClr>
                <a:srgbClr val="F0A22E"/>
              </a:buClr>
              <a:buSzPct val="70000"/>
              <a:buFont typeface="Wingdings 2" pitchFamily="18" charset="2"/>
              <a:buChar char=""/>
              <a:defRPr/>
            </a:pPr>
            <a:r>
              <a:rPr lang="ru-RU" sz="2800" b="1" kern="0" dirty="0">
                <a:solidFill>
                  <a:srgbClr val="EEECE1">
                    <a:lumMod val="10000"/>
                  </a:srgbClr>
                </a:solidFill>
                <a:latin typeface="Comic Sans MS" pitchFamily="66" charset="0"/>
                <a:cs typeface="Arial" charset="0"/>
              </a:rPr>
              <a:t>Готовность к учебным нагрузкам</a:t>
            </a:r>
            <a:endParaRPr lang="ru-RU" b="1" kern="0" dirty="0">
              <a:solidFill>
                <a:srgbClr val="EEECE1">
                  <a:lumMod val="10000"/>
                </a:srgbClr>
              </a:solidFill>
              <a:latin typeface="Comic Sans MS" pitchFamily="66" charset="0"/>
            </a:endParaRPr>
          </a:p>
        </p:txBody>
      </p:sp>
      <p:sp>
        <p:nvSpPr>
          <p:cNvPr id="3" name="Прямоугольник 2"/>
          <p:cNvSpPr/>
          <p:nvPr/>
        </p:nvSpPr>
        <p:spPr>
          <a:xfrm>
            <a:off x="107505" y="725025"/>
            <a:ext cx="5328591" cy="6555641"/>
          </a:xfrm>
          <a:prstGeom prst="rect">
            <a:avLst/>
          </a:prstGeom>
        </p:spPr>
        <p:txBody>
          <a:bodyPr wrap="square">
            <a:spAutoFit/>
          </a:bodyPr>
          <a:lstStyle/>
          <a:p>
            <a:r>
              <a:rPr lang="ru-RU" sz="2400" b="1" dirty="0" smtClean="0">
                <a:solidFill>
                  <a:srgbClr val="0070C0"/>
                </a:solidFill>
                <a:effectLst/>
                <a:latin typeface="Comic Sans MS" pitchFamily="66" charset="0"/>
              </a:rPr>
              <a:t>Обратите внимание на режим дня, проанализируйте дополнительные нагрузки, выявите трудности, которые возникают.</a:t>
            </a:r>
            <a:br>
              <a:rPr lang="ru-RU" sz="2400" b="1" dirty="0" smtClean="0">
                <a:solidFill>
                  <a:srgbClr val="0070C0"/>
                </a:solidFill>
                <a:effectLst/>
                <a:latin typeface="Comic Sans MS" pitchFamily="66" charset="0"/>
              </a:rPr>
            </a:br>
            <a:r>
              <a:rPr lang="ru-RU" sz="2400" b="1" dirty="0" smtClean="0">
                <a:solidFill>
                  <a:srgbClr val="0070C0"/>
                </a:solidFill>
                <a:effectLst/>
                <a:latin typeface="Comic Sans MS" pitchFamily="66" charset="0"/>
              </a:rPr>
              <a:t>Тренируйте усидчивость, которая, однако, должна исключать накопление переутомления, эмоционального напряжения. Разрешайте непродолжительные перерывы, смену видов деятельности.</a:t>
            </a:r>
            <a:br>
              <a:rPr lang="ru-RU" sz="2400" b="1" dirty="0" smtClean="0">
                <a:solidFill>
                  <a:srgbClr val="0070C0"/>
                </a:solidFill>
                <a:effectLst/>
                <a:latin typeface="Comic Sans MS" pitchFamily="66" charset="0"/>
              </a:rPr>
            </a:br>
            <a:r>
              <a:rPr lang="ru-RU" sz="2400" b="1" dirty="0" smtClean="0">
                <a:solidFill>
                  <a:srgbClr val="0070C0"/>
                </a:solidFill>
                <a:effectLst/>
                <a:latin typeface="Comic Sans MS" pitchFamily="66" charset="0"/>
              </a:rPr>
              <a:t>Во время занятий сводите до минимума отвлекающие моменты</a:t>
            </a:r>
            <a:r>
              <a:rPr lang="ru-RU" sz="2400" b="1" dirty="0" smtClean="0">
                <a:solidFill>
                  <a:srgbClr val="0070C0"/>
                </a:solidFill>
                <a:latin typeface="Comic Sans MS" pitchFamily="66" charset="0"/>
              </a:rPr>
              <a:t/>
            </a:r>
            <a:br>
              <a:rPr lang="ru-RU" sz="2400" b="1" dirty="0" smtClean="0">
                <a:solidFill>
                  <a:srgbClr val="0070C0"/>
                </a:solidFill>
                <a:latin typeface="Comic Sans MS" pitchFamily="66" charset="0"/>
              </a:rPr>
            </a:br>
            <a:endParaRPr lang="ru-RU" sz="2400" dirty="0" smtClean="0">
              <a:solidFill>
                <a:srgbClr val="0070C0"/>
              </a:solidFill>
              <a:latin typeface="Comic Sans MS" pitchFamily="66" charset="0"/>
            </a:endParaRPr>
          </a:p>
          <a:p>
            <a:r>
              <a:rPr lang="ru-RU" b="1" dirty="0" smtClean="0"/>
              <a:t/>
            </a:r>
            <a:br>
              <a:rPr lang="ru-RU" b="1" dirty="0" smtClean="0"/>
            </a:br>
            <a:endParaRPr lang="ru-RU" dirty="0"/>
          </a:p>
        </p:txBody>
      </p:sp>
    </p:spTree>
    <p:extLst>
      <p:ext uri="{BB962C8B-B14F-4D97-AF65-F5344CB8AC3E}">
        <p14:creationId xmlns:p14="http://schemas.microsoft.com/office/powerpoint/2010/main" xmlns="" val="32745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fade">
                                      <p:cBhvr>
                                        <p:cTn id="16" dur="2000"/>
                                        <p:tgtEl>
                                          <p:spTgt spid="19458"/>
                                        </p:tgtEl>
                                      </p:cBhvr>
                                    </p:animEffect>
                                    <p:anim calcmode="lin" valueType="num">
                                      <p:cBhvr>
                                        <p:cTn id="17" dur="2000" fill="hold"/>
                                        <p:tgtEl>
                                          <p:spTgt spid="19458"/>
                                        </p:tgtEl>
                                        <p:attrNameLst>
                                          <p:attrName>ppt_w</p:attrName>
                                        </p:attrNameLst>
                                      </p:cBhvr>
                                      <p:tavLst>
                                        <p:tav tm="0" fmla="#ppt_w*sin(2.5*pi*$)">
                                          <p:val>
                                            <p:fltVal val="0"/>
                                          </p:val>
                                        </p:tav>
                                        <p:tav tm="100000">
                                          <p:val>
                                            <p:fltVal val="1"/>
                                          </p:val>
                                        </p:tav>
                                      </p:tavLst>
                                    </p:anim>
                                    <p:anim calcmode="lin" valueType="num">
                                      <p:cBhvr>
                                        <p:cTn id="18" dur="20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3"/>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59651" y="5237814"/>
            <a:ext cx="8851994" cy="1477328"/>
          </a:xfrm>
          <a:prstGeom prst="rect">
            <a:avLst/>
          </a:prstGeom>
          <a:solidFill>
            <a:srgbClr val="CCCCFF"/>
          </a:solidFill>
          <a:effectLst>
            <a:softEdge rad="63500"/>
          </a:effectLst>
        </p:spPr>
        <p:txBody>
          <a:bodyPr wrap="square">
            <a:spAutoFit/>
          </a:bodyPr>
          <a:lstStyle/>
          <a:p>
            <a:r>
              <a:rPr lang="ru-RU" b="1" i="1" u="sng" dirty="0" smtClean="0">
                <a:solidFill>
                  <a:srgbClr val="0000CD"/>
                </a:solidFill>
                <a:effectLst/>
                <a:latin typeface="Comic Sans MS" pitchFamily="66" charset="0"/>
              </a:rPr>
              <a:t>Четвертый показатель</a:t>
            </a:r>
            <a:r>
              <a:rPr lang="ru-RU" b="1" i="1" u="sng" dirty="0" smtClean="0">
                <a:solidFill>
                  <a:srgbClr val="32CD32"/>
                </a:solidFill>
                <a:effectLst/>
                <a:latin typeface="Comic Sans MS" pitchFamily="66" charset="0"/>
              </a:rPr>
              <a:t> </a:t>
            </a:r>
            <a:r>
              <a:rPr lang="ru-RU" b="1" dirty="0" smtClean="0">
                <a:solidFill>
                  <a:srgbClr val="32CD32"/>
                </a:solidFill>
                <a:effectLst/>
                <a:latin typeface="Comic Sans MS" pitchFamily="66" charset="0"/>
              </a:rPr>
              <a:t>– </a:t>
            </a:r>
            <a:r>
              <a:rPr lang="ru-RU" b="1" dirty="0" smtClean="0">
                <a:solidFill>
                  <a:srgbClr val="FF0066"/>
                </a:solidFill>
                <a:effectLst/>
                <a:latin typeface="Comic Sans MS" pitchFamily="66" charset="0"/>
              </a:rPr>
              <a:t>умение ребенка принимать помощь. Умеет ли он попросить помощь, умеет ли он сказать «я не понял», «я не знаю»? До тех пор, пока ребенок не умеет всего этого, ему будет очень сложно учиться…</a:t>
            </a:r>
            <a:endParaRPr lang="ru-RU" dirty="0" smtClean="0">
              <a:solidFill>
                <a:srgbClr val="FF0066"/>
              </a:solidFill>
              <a:latin typeface="Comic Sans MS" pitchFamily="66" charset="0"/>
            </a:endParaRPr>
          </a:p>
          <a:p>
            <a:endParaRPr lang="ru-RU" dirty="0"/>
          </a:p>
        </p:txBody>
      </p:sp>
      <p:sp>
        <p:nvSpPr>
          <p:cNvPr id="3" name="Прямоугольник 2"/>
          <p:cNvSpPr/>
          <p:nvPr/>
        </p:nvSpPr>
        <p:spPr>
          <a:xfrm>
            <a:off x="226079" y="164946"/>
            <a:ext cx="8568952" cy="523220"/>
          </a:xfrm>
          <a:prstGeom prst="rect">
            <a:avLst/>
          </a:prstGeom>
        </p:spPr>
        <p:txBody>
          <a:bodyPr wrap="square">
            <a:spAutoFit/>
          </a:bodyPr>
          <a:lstStyle/>
          <a:p>
            <a:pPr lvl="0" algn="ctr"/>
            <a:r>
              <a:rPr lang="ru-RU" sz="2800" b="1" dirty="0">
                <a:solidFill>
                  <a:srgbClr val="0000CD"/>
                </a:solidFill>
                <a:latin typeface="Comic Sans MS" pitchFamily="66" charset="0"/>
              </a:rPr>
              <a:t>4 главных умения будущего первоклассника</a:t>
            </a:r>
            <a:endParaRPr lang="ru-RU" dirty="0">
              <a:solidFill>
                <a:prstClr val="black"/>
              </a:solidFill>
              <a:latin typeface="Comic Sans MS" pitchFamily="66" charset="0"/>
            </a:endParaRPr>
          </a:p>
        </p:txBody>
      </p:sp>
      <p:sp>
        <p:nvSpPr>
          <p:cNvPr id="4" name="Прямоугольник 3"/>
          <p:cNvSpPr/>
          <p:nvPr/>
        </p:nvSpPr>
        <p:spPr>
          <a:xfrm>
            <a:off x="297937" y="764704"/>
            <a:ext cx="8594543" cy="1754326"/>
          </a:xfrm>
          <a:prstGeom prst="rect">
            <a:avLst/>
          </a:prstGeom>
          <a:solidFill>
            <a:srgbClr val="CCFFFF"/>
          </a:solidFill>
          <a:effectLst>
            <a:softEdge rad="63500"/>
          </a:effectLst>
        </p:spPr>
        <p:txBody>
          <a:bodyPr wrap="square">
            <a:spAutoFit/>
          </a:bodyPr>
          <a:lstStyle/>
          <a:p>
            <a:pPr lvl="0"/>
            <a:r>
              <a:rPr lang="ru-RU" b="1" i="1" u="sng" dirty="0">
                <a:solidFill>
                  <a:srgbClr val="0000CD"/>
                </a:solidFill>
                <a:latin typeface="Comic Sans MS" pitchFamily="66" charset="0"/>
              </a:rPr>
              <a:t>Самый главный показатель готовности к школе</a:t>
            </a:r>
            <a:r>
              <a:rPr lang="ru-RU" b="1" dirty="0">
                <a:solidFill>
                  <a:srgbClr val="32CD32"/>
                </a:solidFill>
                <a:latin typeface="Comic Sans MS" pitchFamily="66" charset="0"/>
              </a:rPr>
              <a:t> </a:t>
            </a:r>
            <a:r>
              <a:rPr lang="ru-RU" b="1" dirty="0">
                <a:solidFill>
                  <a:srgbClr val="FF0000"/>
                </a:solidFill>
                <a:latin typeface="Comic Sans MS" pitchFamily="66" charset="0"/>
              </a:rPr>
              <a:t>– умение ребенка принять инструкцию, услышать и понять, что от него хотят. А инструкция – это любое задание, любая просьба к ребенку. Если вы попросили ребенка что-то сделать, но он не слышит просьбу или слышит только ее часть, значит, он пока не умеет воспринимать инструкцию.</a:t>
            </a:r>
            <a:endParaRPr lang="ru-RU" dirty="0">
              <a:solidFill>
                <a:srgbClr val="FF0000"/>
              </a:solidFill>
              <a:latin typeface="Comic Sans MS" pitchFamily="66" charset="0"/>
            </a:endParaRPr>
          </a:p>
        </p:txBody>
      </p:sp>
      <p:sp>
        <p:nvSpPr>
          <p:cNvPr id="5" name="Прямоугольник 4"/>
          <p:cNvSpPr/>
          <p:nvPr/>
        </p:nvSpPr>
        <p:spPr>
          <a:xfrm>
            <a:off x="226078" y="2519030"/>
            <a:ext cx="8666401" cy="1754326"/>
          </a:xfrm>
          <a:prstGeom prst="rect">
            <a:avLst/>
          </a:prstGeom>
          <a:solidFill>
            <a:srgbClr val="FFFF99"/>
          </a:solidFill>
          <a:effectLst>
            <a:softEdge rad="63500"/>
          </a:effectLst>
        </p:spPr>
        <p:txBody>
          <a:bodyPr wrap="square">
            <a:spAutoFit/>
          </a:bodyPr>
          <a:lstStyle/>
          <a:p>
            <a:pPr lvl="0"/>
            <a:r>
              <a:rPr lang="ru-RU" b="1" i="1" u="sng" dirty="0">
                <a:solidFill>
                  <a:srgbClr val="0000CD"/>
                </a:solidFill>
                <a:latin typeface="Comic Sans MS" pitchFamily="66" charset="0"/>
              </a:rPr>
              <a:t>Второй показатель</a:t>
            </a:r>
            <a:r>
              <a:rPr lang="ru-RU" b="1" i="1" u="sng" dirty="0">
                <a:solidFill>
                  <a:srgbClr val="32CD32"/>
                </a:solidFill>
                <a:latin typeface="Comic Sans MS" pitchFamily="66" charset="0"/>
              </a:rPr>
              <a:t>: </a:t>
            </a:r>
            <a:r>
              <a:rPr lang="ru-RU" b="1" dirty="0">
                <a:solidFill>
                  <a:srgbClr val="0070C0"/>
                </a:solidFill>
                <a:latin typeface="Comic Sans MS" pitchFamily="66" charset="0"/>
              </a:rPr>
              <a:t>умеет ли ребенок элементарно спланировать свою работу. Попросите его сложить мозаику по рисунку и посмотрите внимательно, как он это сделает: просто так будет брать фигурки или положит перед собой рисунок, отберет нужные цвета, нужные фигурки? Какое-то элементарное планирование есть? Если нет, то учиться ему будет очень трудно. </a:t>
            </a:r>
            <a:endParaRPr lang="ru-RU" dirty="0">
              <a:solidFill>
                <a:srgbClr val="0070C0"/>
              </a:solidFill>
              <a:latin typeface="Comic Sans MS" pitchFamily="66" charset="0"/>
            </a:endParaRPr>
          </a:p>
        </p:txBody>
      </p:sp>
      <p:sp>
        <p:nvSpPr>
          <p:cNvPr id="6" name="Прямоугольник 5"/>
          <p:cNvSpPr/>
          <p:nvPr/>
        </p:nvSpPr>
        <p:spPr>
          <a:xfrm>
            <a:off x="226079" y="4314484"/>
            <a:ext cx="8785566" cy="923330"/>
          </a:xfrm>
          <a:prstGeom prst="rect">
            <a:avLst/>
          </a:prstGeom>
          <a:solidFill>
            <a:schemeClr val="accent2">
              <a:lumMod val="20000"/>
              <a:lumOff val="80000"/>
            </a:schemeClr>
          </a:solidFill>
          <a:effectLst>
            <a:softEdge rad="63500"/>
          </a:effectLst>
        </p:spPr>
        <p:txBody>
          <a:bodyPr wrap="square">
            <a:spAutoFit/>
          </a:bodyPr>
          <a:lstStyle/>
          <a:p>
            <a:pPr lvl="0"/>
            <a:r>
              <a:rPr lang="ru-RU" b="1" i="1" u="sng" dirty="0">
                <a:solidFill>
                  <a:srgbClr val="0000CD"/>
                </a:solidFill>
                <a:latin typeface="Comic Sans MS" pitchFamily="66" charset="0"/>
              </a:rPr>
              <a:t>Третий показатель</a:t>
            </a:r>
            <a:r>
              <a:rPr lang="ru-RU" b="1" i="1" u="sng" dirty="0">
                <a:solidFill>
                  <a:srgbClr val="32CD32"/>
                </a:solidFill>
                <a:latin typeface="Comic Sans MS" pitchFamily="66" charset="0"/>
              </a:rPr>
              <a:t> </a:t>
            </a:r>
            <a:r>
              <a:rPr lang="ru-RU" b="1" dirty="0">
                <a:solidFill>
                  <a:srgbClr val="9BBB59">
                    <a:lumMod val="50000"/>
                  </a:srgbClr>
                </a:solidFill>
                <a:latin typeface="Comic Sans MS" pitchFamily="66" charset="0"/>
              </a:rPr>
              <a:t>– умение исправлять то, что он делает неправильно. Если ребенок сделал задание кое-как и результат его не интересует, значит, этого компонента деятельности нет. </a:t>
            </a:r>
            <a:endParaRPr lang="ru-RU" dirty="0">
              <a:solidFill>
                <a:srgbClr val="9BBB59">
                  <a:lumMod val="50000"/>
                </a:srgbClr>
              </a:solidFill>
              <a:latin typeface="Comic Sans MS" pitchFamily="66" charset="0"/>
            </a:endParaRPr>
          </a:p>
        </p:txBody>
      </p:sp>
    </p:spTree>
    <p:extLst>
      <p:ext uri="{BB962C8B-B14F-4D97-AF65-F5344CB8AC3E}">
        <p14:creationId xmlns:p14="http://schemas.microsoft.com/office/powerpoint/2010/main" xmlns="" val="6491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Содержимое 5"/>
          <p:cNvSpPr txBox="1">
            <a:spLocks/>
          </p:cNvSpPr>
          <p:nvPr/>
        </p:nvSpPr>
        <p:spPr bwMode="auto">
          <a:xfrm>
            <a:off x="611560" y="1124744"/>
            <a:ext cx="6768752" cy="486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r>
              <a:rPr kumimoji="0" lang="ru-RU" sz="3600" b="0" i="0" u="none" strike="noStrike" kern="1200" cap="none" spc="0" normalizeH="0" baseline="0" noProof="0" dirty="0" smtClean="0">
                <a:ln>
                  <a:noFill/>
                </a:ln>
                <a:solidFill>
                  <a:srgbClr val="4E3B30"/>
                </a:solidFill>
                <a:effectLst/>
                <a:uLnTx/>
                <a:uFillTx/>
                <a:latin typeface="Monotype Corsiva" pitchFamily="66" charset="0"/>
                <a:ea typeface="+mn-ea"/>
                <a:cs typeface="+mn-cs"/>
              </a:rPr>
              <a:t>             </a:t>
            </a: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«Быть готовым к школе – </a:t>
            </a:r>
          </a:p>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            не значит уметь читать, </a:t>
            </a:r>
          </a:p>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              писать и считать. Быть</a:t>
            </a:r>
          </a:p>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               готовым к школе – значит </a:t>
            </a:r>
          </a:p>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              быть готовым всему этому </a:t>
            </a:r>
          </a:p>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               научиться» (</a:t>
            </a:r>
            <a:r>
              <a:rPr kumimoji="0" lang="ru-RU" sz="3600" b="1" i="0" u="none" strike="noStrike" kern="1200" cap="none" spc="0" normalizeH="0" baseline="0" noProof="0" dirty="0" err="1" smtClean="0">
                <a:ln>
                  <a:noFill/>
                </a:ln>
                <a:solidFill>
                  <a:srgbClr val="00B050"/>
                </a:solidFill>
                <a:effectLst/>
                <a:uLnTx/>
                <a:uFillTx/>
                <a:latin typeface="Monotype Corsiva" pitchFamily="66" charset="0"/>
                <a:ea typeface="+mn-ea"/>
                <a:cs typeface="+mn-cs"/>
              </a:rPr>
              <a:t>Венгер</a:t>
            </a:r>
            <a:r>
              <a:rPr kumimoji="0" lang="ru-RU" sz="3600" b="1" i="0" u="none" strike="noStrike" kern="1200" cap="none" spc="0" normalizeH="0" baseline="0" noProof="0" dirty="0" smtClean="0">
                <a:ln>
                  <a:noFill/>
                </a:ln>
                <a:solidFill>
                  <a:srgbClr val="00B050"/>
                </a:solidFill>
                <a:effectLst/>
                <a:uLnTx/>
                <a:uFillTx/>
                <a:latin typeface="Monotype Corsiva" pitchFamily="66" charset="0"/>
                <a:ea typeface="+mn-ea"/>
                <a:cs typeface="+mn-cs"/>
              </a:rPr>
              <a:t> Л.А.). </a:t>
            </a:r>
          </a:p>
          <a:p>
            <a:pPr marL="342900" marR="0" lvl="0" indent="-342900" algn="l" defTabSz="914400" rtl="0" eaLnBrk="1" fontAlgn="base" latinLnBrk="0" hangingPunct="1">
              <a:lnSpc>
                <a:spcPct val="100000"/>
              </a:lnSpc>
              <a:spcBef>
                <a:spcPct val="20000"/>
              </a:spcBef>
              <a:spcAft>
                <a:spcPct val="0"/>
              </a:spcAft>
              <a:buClr>
                <a:srgbClr val="F0A22E"/>
              </a:buClr>
              <a:buSzPct val="70000"/>
              <a:buFont typeface="Wingdings 2" pitchFamily="18" charset="2"/>
              <a:buNone/>
              <a:tabLst/>
              <a:defRPr/>
            </a:pPr>
            <a:endParaRPr kumimoji="0" lang="ru-RU" sz="3200" b="0" i="0" u="none" strike="noStrike" kern="1200" cap="none" spc="0" normalizeH="0" baseline="0" noProof="0" dirty="0" smtClean="0">
              <a:ln>
                <a:noFill/>
              </a:ln>
              <a:solidFill>
                <a:srgbClr val="4E3B30"/>
              </a:solidFill>
              <a:effectLst/>
              <a:uLnTx/>
              <a:uFillTx/>
              <a:latin typeface="Franklin Gothic Book"/>
              <a:ea typeface="+mn-ea"/>
              <a:cs typeface="+mn-cs"/>
            </a:endParaRPr>
          </a:p>
        </p:txBody>
      </p:sp>
    </p:spTree>
    <p:extLst>
      <p:ext uri="{BB962C8B-B14F-4D97-AF65-F5344CB8AC3E}">
        <p14:creationId xmlns:p14="http://schemas.microsoft.com/office/powerpoint/2010/main" xmlns="" val="23037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08" name="Picture 4" descr="http://img-fotki.yandex.ru/get/5307/43911121.109/0_84c1d_1408ba0c_XL"/>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722"/>
          <a:stretch/>
        </p:blipFill>
        <p:spPr bwMode="auto">
          <a:xfrm>
            <a:off x="28161" y="2942708"/>
            <a:ext cx="3391711" cy="35856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331640" y="332656"/>
            <a:ext cx="6912768" cy="4247317"/>
          </a:xfrm>
          <a:prstGeom prst="rect">
            <a:avLst/>
          </a:prstGeom>
        </p:spPr>
        <p:txBody>
          <a:bodyPr wrap="square">
            <a:spAutoFit/>
          </a:bodyPr>
          <a:lstStyle/>
          <a:p>
            <a:pPr marL="342900" lvl="0" indent="-342900" algn="ctr" fontAlgn="base">
              <a:spcBef>
                <a:spcPct val="20000"/>
              </a:spcBef>
              <a:spcAft>
                <a:spcPct val="0"/>
              </a:spcAft>
            </a:pPr>
            <a:r>
              <a:rPr kumimoji="0" lang="ru-RU" sz="5400" b="1" i="0" u="none" strike="noStrike" kern="0" cap="none" spc="0" normalizeH="0" baseline="0" noProof="0" dirty="0" smtClean="0">
                <a:ln>
                  <a:noFill/>
                </a:ln>
                <a:solidFill>
                  <a:srgbClr val="000066"/>
                </a:solidFill>
                <a:effectLst/>
                <a:uLnTx/>
                <a:uFillTx/>
                <a:latin typeface="Comic Sans MS"/>
                <a:ea typeface="+mn-ea"/>
                <a:cs typeface="+mn-cs"/>
              </a:rPr>
              <a:t>Как помочь ребёнку подготовиться к обучению в школе?..</a:t>
            </a:r>
          </a:p>
        </p:txBody>
      </p:sp>
    </p:spTree>
    <p:extLst>
      <p:ext uri="{BB962C8B-B14F-4D97-AF65-F5344CB8AC3E}">
        <p14:creationId xmlns:p14="http://schemas.microsoft.com/office/powerpoint/2010/main" xmlns="" val="14862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674725" y="188640"/>
            <a:ext cx="5796136" cy="76944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srgbClr val="7030A0"/>
                </a:solidFill>
                <a:effectLst/>
                <a:uLnTx/>
                <a:uFillTx/>
                <a:latin typeface="Comic Sans MS"/>
                <a:ea typeface="+mj-ea"/>
                <a:cs typeface="+mj-cs"/>
              </a:rPr>
              <a:t>Обучение грамоте…</a:t>
            </a:r>
            <a:endParaRPr kumimoji="0" lang="ru-RU" sz="1800" b="1" i="0" u="none" strike="noStrike" kern="0" cap="none" spc="0" normalizeH="0" baseline="0" noProof="0" dirty="0" smtClean="0">
              <a:ln>
                <a:noFill/>
              </a:ln>
              <a:solidFill>
                <a:srgbClr val="7030A0"/>
              </a:solidFill>
              <a:effectLst/>
              <a:uLnTx/>
              <a:uFillTx/>
            </a:endParaRPr>
          </a:p>
        </p:txBody>
      </p:sp>
      <p:sp>
        <p:nvSpPr>
          <p:cNvPr id="3" name="Прямоугольник 2"/>
          <p:cNvSpPr/>
          <p:nvPr/>
        </p:nvSpPr>
        <p:spPr>
          <a:xfrm>
            <a:off x="1188417" y="1196752"/>
            <a:ext cx="6768752" cy="3539430"/>
          </a:xfrm>
          <a:prstGeom prst="rect">
            <a:avLst/>
          </a:prstGeom>
        </p:spPr>
        <p:txBody>
          <a:bodyPr wrap="square">
            <a:spAutoFit/>
          </a:bodyPr>
          <a:lstStyle/>
          <a:p>
            <a:pPr marL="342900" lvl="0" indent="-342900" algn="ctr" fontAlgn="base">
              <a:spcBef>
                <a:spcPct val="20000"/>
              </a:spcBef>
              <a:spcAft>
                <a:spcPct val="0"/>
              </a:spcAft>
            </a:pPr>
            <a:r>
              <a:rPr kumimoji="0" lang="ru-RU" sz="3200" b="1" i="0" u="none" strike="noStrike" kern="0" cap="none" spc="0" normalizeH="0" baseline="0" noProof="0" dirty="0" smtClean="0">
                <a:ln>
                  <a:noFill/>
                </a:ln>
                <a:solidFill>
                  <a:schemeClr val="tx1">
                    <a:lumMod val="95000"/>
                    <a:lumOff val="5000"/>
                  </a:schemeClr>
                </a:solidFill>
                <a:effectLst/>
                <a:uLnTx/>
                <a:uFillTx/>
                <a:latin typeface="Comic Sans MS"/>
                <a:ea typeface="+mn-ea"/>
                <a:cs typeface="+mn-cs"/>
              </a:rPr>
              <a:t>Учить вслушиваться в слова, слышать звуки, узнавать их, находить слова, начинающиеся с одного и того же звука, определять какой звук слышится первым, а какой последним и т.д.</a:t>
            </a:r>
          </a:p>
        </p:txBody>
      </p:sp>
      <p:pic>
        <p:nvPicPr>
          <p:cNvPr id="22532" name="Picture 4" descr="http://img1.liveinternet.ru/images/attach/c/2/69/490/69490747_0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35558" y="2636911"/>
            <a:ext cx="2647950" cy="3857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74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500" fill="hold"/>
                                        <p:tgtEl>
                                          <p:spTgt spid="3"/>
                                        </p:tgtEl>
                                        <p:attrNameLst>
                                          <p:attrName>style.color</p:attrName>
                                        </p:attrNameLst>
                                      </p:cBhvr>
                                      <p:to>
                                        <p:clrVal>
                                          <a:schemeClr val="accent2"/>
                                        </p:clrVal>
                                      </p:to>
                                    </p:set>
                                    <p:set>
                                      <p:cBhvr>
                                        <p:cTn id="12" dur="500" fill="hold"/>
                                        <p:tgtEl>
                                          <p:spTgt spid="3"/>
                                        </p:tgtEl>
                                        <p:attrNameLst>
                                          <p:attrName>fillcolor</p:attrName>
                                        </p:attrNameLst>
                                      </p:cBhvr>
                                      <p:to>
                                        <p:clrVal>
                                          <a:schemeClr val="accent2"/>
                                        </p:clrVal>
                                      </p:to>
                                    </p:set>
                                    <p:set>
                                      <p:cBhvr>
                                        <p:cTn id="13"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2624812" y="261232"/>
            <a:ext cx="3906839"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400" b="1" i="0" u="none" strike="noStrike" kern="0" cap="none" spc="0" normalizeH="0" baseline="0" noProof="0" dirty="0" smtClean="0">
                <a:ln>
                  <a:noFill/>
                </a:ln>
                <a:solidFill>
                  <a:srgbClr val="000000"/>
                </a:solidFill>
                <a:effectLst/>
                <a:uLnTx/>
                <a:uFillTx/>
                <a:latin typeface="Comic Sans MS"/>
                <a:ea typeface="+mj-ea"/>
                <a:cs typeface="+mj-cs"/>
              </a:rPr>
              <a:t>Математика…</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755576" y="1710701"/>
            <a:ext cx="4968552" cy="4635115"/>
          </a:xfrm>
          <a:prstGeom prst="rect">
            <a:avLst/>
          </a:prstGeom>
        </p:spPr>
        <p:txBody>
          <a:bodyPr wrap="square">
            <a:spAutoFit/>
          </a:bodyPr>
          <a:lstStyle/>
          <a:p>
            <a:pPr marL="342900" lvl="0" indent="-342900" fontAlgn="base">
              <a:spcBef>
                <a:spcPct val="20000"/>
              </a:spcBef>
              <a:spcAft>
                <a:spcPct val="0"/>
              </a:spcAft>
              <a:buFontTx/>
              <a:buChar char="•"/>
            </a:pPr>
            <a:r>
              <a:rPr kumimoji="0" lang="ru-RU" sz="3600" b="1" i="0" u="none" strike="noStrike" kern="0" cap="none" spc="0" normalizeH="0" baseline="0" noProof="0" dirty="0" smtClean="0">
                <a:ln>
                  <a:noFill/>
                </a:ln>
                <a:solidFill>
                  <a:schemeClr val="tx1">
                    <a:lumMod val="95000"/>
                    <a:lumOff val="5000"/>
                  </a:schemeClr>
                </a:solidFill>
                <a:effectLst/>
                <a:uLnTx/>
                <a:uFillTx/>
                <a:latin typeface="Comic Sans MS"/>
                <a:ea typeface="+mn-ea"/>
                <a:cs typeface="+mn-cs"/>
              </a:rPr>
              <a:t>Учить считать что-то, пересчитывать, а не просто называть </a:t>
            </a:r>
            <a:r>
              <a:rPr kumimoji="0" lang="ru-RU" sz="3600" b="1" i="0" u="none" strike="noStrike" kern="0" cap="none" spc="0" normalizeH="0" baseline="0" noProof="0" dirty="0" err="1" smtClean="0">
                <a:ln>
                  <a:noFill/>
                </a:ln>
                <a:solidFill>
                  <a:schemeClr val="tx1">
                    <a:lumMod val="95000"/>
                    <a:lumOff val="5000"/>
                  </a:schemeClr>
                </a:solidFill>
                <a:effectLst/>
                <a:uLnTx/>
                <a:uFillTx/>
                <a:latin typeface="Comic Sans MS"/>
                <a:ea typeface="+mn-ea"/>
                <a:cs typeface="+mn-cs"/>
              </a:rPr>
              <a:t>по-порядку</a:t>
            </a:r>
            <a:r>
              <a:rPr kumimoji="0" lang="ru-RU" sz="3600" b="1" i="0" u="none" strike="noStrike" kern="0" cap="none" spc="0" normalizeH="0" baseline="0" noProof="0" dirty="0" smtClean="0">
                <a:ln>
                  <a:noFill/>
                </a:ln>
                <a:solidFill>
                  <a:schemeClr val="tx1">
                    <a:lumMod val="95000"/>
                    <a:lumOff val="5000"/>
                  </a:schemeClr>
                </a:solidFill>
                <a:effectLst/>
                <a:uLnTx/>
                <a:uFillTx/>
                <a:latin typeface="Comic Sans MS"/>
                <a:ea typeface="+mn-ea"/>
                <a:cs typeface="+mn-cs"/>
              </a:rPr>
              <a:t> цифры, </a:t>
            </a:r>
          </a:p>
          <a:p>
            <a:pPr marL="342900" lvl="0" indent="-342900" fontAlgn="base">
              <a:spcBef>
                <a:spcPct val="20000"/>
              </a:spcBef>
              <a:spcAft>
                <a:spcPct val="0"/>
              </a:spcAft>
              <a:buFontTx/>
              <a:buChar char="•"/>
            </a:pPr>
            <a:r>
              <a:rPr kumimoji="0" lang="ru-RU" sz="3600" b="1" i="0" u="none" strike="noStrike" kern="0" cap="none" spc="0" normalizeH="0" baseline="0" noProof="0" dirty="0" smtClean="0">
                <a:ln>
                  <a:noFill/>
                </a:ln>
                <a:solidFill>
                  <a:schemeClr val="tx1">
                    <a:lumMod val="95000"/>
                    <a:lumOff val="5000"/>
                  </a:schemeClr>
                </a:solidFill>
                <a:effectLst/>
                <a:uLnTx/>
                <a:uFillTx/>
                <a:latin typeface="Comic Sans MS"/>
                <a:ea typeface="+mn-ea"/>
                <a:cs typeface="+mn-cs"/>
              </a:rPr>
              <a:t>Научить отвечать на вопрос «сколько?»</a:t>
            </a:r>
          </a:p>
        </p:txBody>
      </p:sp>
      <p:pic>
        <p:nvPicPr>
          <p:cNvPr id="23554" name="Picture 2" descr="http://www.edu.cap.ru/home/5394/1300959045922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416" y="116632"/>
            <a:ext cx="2235696" cy="16054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3556" name="Picture 4" descr="http://vakalova.ucoz.ru/315_skladiva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5940152" y="2110903"/>
            <a:ext cx="2952328" cy="408086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77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mph" presetSubtype="0" fill="hold" grpId="0" nodeType="clickEffect">
                                  <p:stCondLst>
                                    <p:cond delay="0"/>
                                  </p:stCondLst>
                                  <p:iterate type="lt">
                                    <p:tmPct val="4000"/>
                                  </p:iterate>
                                  <p:childTnLst>
                                    <p:set>
                                      <p:cBhvr override="childStyle">
                                        <p:cTn id="11" dur="500" fill="hold"/>
                                        <p:tgtEl>
                                          <p:spTgt spid="3"/>
                                        </p:tgtEl>
                                        <p:attrNameLst>
                                          <p:attrName>style.color</p:attrName>
                                        </p:attrNameLst>
                                      </p:cBhvr>
                                      <p:to>
                                        <p:clrVal>
                                          <a:schemeClr val="accent2"/>
                                        </p:clrVal>
                                      </p:to>
                                    </p:set>
                                    <p:set>
                                      <p:cBhvr>
                                        <p:cTn id="12" dur="500" fill="hold"/>
                                        <p:tgtEl>
                                          <p:spTgt spid="3"/>
                                        </p:tgtEl>
                                        <p:attrNameLst>
                                          <p:attrName>fillcolor</p:attrName>
                                        </p:attrNameLst>
                                      </p:cBhvr>
                                      <p:to>
                                        <p:clrVal>
                                          <a:schemeClr val="accent2"/>
                                        </p:clrVal>
                                      </p:to>
                                    </p:set>
                                    <p:set>
                                      <p:cBhvr>
                                        <p:cTn id="13"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217202" y="188640"/>
            <a:ext cx="8675278"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smtClean="0">
                <a:ln>
                  <a:noFill/>
                </a:ln>
                <a:solidFill>
                  <a:srgbClr val="000000"/>
                </a:solidFill>
                <a:effectLst/>
                <a:uLnTx/>
                <a:uFillTx/>
                <a:latin typeface="Comic Sans MS"/>
                <a:ea typeface="+mj-ea"/>
                <a:cs typeface="+mj-cs"/>
              </a:rPr>
              <a:t>Общая осведомлённость…</a:t>
            </a:r>
            <a:endParaRPr kumimoji="0" lang="ru-RU" sz="1800" b="0" i="0" u="none" strike="noStrike" kern="0" cap="none" spc="0" normalizeH="0" baseline="0" noProof="0" dirty="0" smtClean="0">
              <a:ln>
                <a:noFill/>
              </a:ln>
              <a:solidFill>
                <a:sysClr val="windowText" lastClr="000000"/>
              </a:solidFill>
              <a:effectLst/>
              <a:uLnTx/>
              <a:uFillTx/>
            </a:endParaRPr>
          </a:p>
        </p:txBody>
      </p:sp>
      <p:pic>
        <p:nvPicPr>
          <p:cNvPr id="25604" name="Picture 4" descr="http://cs9973.userapi.com/u17322743/-14/x_639d45a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93667" y="2060848"/>
            <a:ext cx="2832249" cy="315629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627783" y="980728"/>
            <a:ext cx="6175529" cy="5478423"/>
          </a:xfrm>
          <a:prstGeom prst="rect">
            <a:avLst/>
          </a:prstGeom>
        </p:spPr>
        <p:txBody>
          <a:bodyPr wrap="square">
            <a:spAutoFit/>
          </a:bodyPr>
          <a:lstStyle/>
          <a:p>
            <a:pPr marL="342900" lvl="0" indent="-342900" algn="ctr" fontAlgn="base">
              <a:lnSpc>
                <a:spcPct val="90000"/>
              </a:lnSpc>
              <a:spcBef>
                <a:spcPct val="20000"/>
              </a:spcBef>
              <a:spcAft>
                <a:spcPct val="0"/>
              </a:spcAft>
              <a:buFontTx/>
              <a:buChar char="•"/>
            </a:pPr>
            <a:r>
              <a:rPr kumimoji="0" lang="ru-RU" sz="2800" b="1" i="0" u="none" strike="noStrike" kern="0" cap="none" spc="0" normalizeH="0" baseline="0" noProof="0" dirty="0" smtClean="0">
                <a:ln>
                  <a:noFill/>
                </a:ln>
                <a:solidFill>
                  <a:srgbClr val="7030A0"/>
                </a:solidFill>
                <a:effectLst/>
                <a:uLnTx/>
                <a:uFillTx/>
                <a:latin typeface="Comic Sans MS"/>
                <a:ea typeface="+mn-ea"/>
                <a:cs typeface="+mn-cs"/>
              </a:rPr>
              <a:t>научить ориентироваться на листе и в пространстве (слева, справа, внизу, вверху, сзади, спереди и т.д.)</a:t>
            </a:r>
          </a:p>
          <a:p>
            <a:pPr marL="342900" lvl="0" indent="-342900" algn="ctr" fontAlgn="base">
              <a:lnSpc>
                <a:spcPct val="90000"/>
              </a:lnSpc>
              <a:spcBef>
                <a:spcPct val="20000"/>
              </a:spcBef>
              <a:spcAft>
                <a:spcPct val="0"/>
              </a:spcAft>
              <a:buFontTx/>
              <a:buChar char="•"/>
            </a:pPr>
            <a:r>
              <a:rPr kumimoji="0" lang="ru-RU" sz="2800" b="1" i="0" u="none" strike="noStrike" kern="0" cap="none" spc="0" normalizeH="0" baseline="0" noProof="0" dirty="0" smtClean="0">
                <a:ln>
                  <a:noFill/>
                </a:ln>
                <a:solidFill>
                  <a:srgbClr val="7030A0"/>
                </a:solidFill>
                <a:effectLst/>
                <a:uLnTx/>
                <a:uFillTx/>
                <a:latin typeface="Comic Sans MS"/>
                <a:ea typeface="+mn-ea"/>
                <a:cs typeface="+mn-cs"/>
              </a:rPr>
              <a:t>различать предметы по величине, форме, цвету;</a:t>
            </a:r>
          </a:p>
          <a:p>
            <a:pPr marL="342900" lvl="0" indent="-342900" algn="ctr" fontAlgn="base">
              <a:lnSpc>
                <a:spcPct val="90000"/>
              </a:lnSpc>
              <a:spcBef>
                <a:spcPct val="20000"/>
              </a:spcBef>
              <a:spcAft>
                <a:spcPct val="0"/>
              </a:spcAft>
              <a:buFontTx/>
              <a:buChar char="•"/>
            </a:pPr>
            <a:r>
              <a:rPr kumimoji="0" lang="ru-RU" sz="2800" b="1" i="0" u="none" strike="noStrike" kern="0" cap="none" spc="0" normalizeH="0" baseline="0" noProof="0" dirty="0" smtClean="0">
                <a:ln>
                  <a:noFill/>
                </a:ln>
                <a:solidFill>
                  <a:srgbClr val="7030A0"/>
                </a:solidFill>
                <a:effectLst/>
                <a:uLnTx/>
                <a:uFillTx/>
                <a:latin typeface="Comic Sans MS"/>
                <a:ea typeface="+mn-ea"/>
                <a:cs typeface="+mn-cs"/>
              </a:rPr>
              <a:t>сравнивать, находить сходство и различие;</a:t>
            </a:r>
          </a:p>
          <a:p>
            <a:pPr marL="342900" lvl="0" indent="-342900" algn="ctr" fontAlgn="base">
              <a:lnSpc>
                <a:spcPct val="90000"/>
              </a:lnSpc>
              <a:spcBef>
                <a:spcPct val="20000"/>
              </a:spcBef>
              <a:spcAft>
                <a:spcPct val="0"/>
              </a:spcAft>
              <a:buFontTx/>
              <a:buChar char="•"/>
            </a:pPr>
            <a:r>
              <a:rPr kumimoji="0" lang="ru-RU" sz="2800" b="1" i="0" u="none" strike="noStrike" kern="0" cap="none" spc="0" normalizeH="0" baseline="0" noProof="0" dirty="0" smtClean="0">
                <a:ln>
                  <a:noFill/>
                </a:ln>
                <a:solidFill>
                  <a:srgbClr val="7030A0"/>
                </a:solidFill>
                <a:effectLst/>
                <a:uLnTx/>
                <a:uFillTx/>
                <a:latin typeface="Comic Sans MS"/>
                <a:ea typeface="+mn-ea"/>
                <a:cs typeface="+mn-cs"/>
              </a:rPr>
              <a:t> выполнять задания по образцу, отвечать на вопросы: зачем? почему? </a:t>
            </a:r>
          </a:p>
          <a:p>
            <a:pPr marL="342900" lvl="0" indent="-342900" algn="ctr" fontAlgn="base">
              <a:lnSpc>
                <a:spcPct val="90000"/>
              </a:lnSpc>
              <a:spcBef>
                <a:spcPct val="20000"/>
              </a:spcBef>
              <a:spcAft>
                <a:spcPct val="0"/>
              </a:spcAft>
              <a:buFontTx/>
              <a:buChar char="•"/>
            </a:pPr>
            <a:r>
              <a:rPr kumimoji="0" lang="ru-RU" sz="2800" b="1" i="0" u="none" strike="noStrike" kern="0" cap="none" spc="0" normalizeH="0" baseline="0" noProof="0" dirty="0" smtClean="0">
                <a:ln>
                  <a:noFill/>
                </a:ln>
                <a:solidFill>
                  <a:srgbClr val="7030A0"/>
                </a:solidFill>
                <a:effectLst/>
                <a:uLnTx/>
                <a:uFillTx/>
                <a:latin typeface="Comic Sans MS"/>
                <a:ea typeface="+mn-ea"/>
                <a:cs typeface="+mn-cs"/>
              </a:rPr>
              <a:t>выражать свои чувства, уметь радоваться</a:t>
            </a:r>
          </a:p>
        </p:txBody>
      </p:sp>
    </p:spTree>
    <p:extLst>
      <p:ext uri="{BB962C8B-B14F-4D97-AF65-F5344CB8AC3E}">
        <p14:creationId xmlns:p14="http://schemas.microsoft.com/office/powerpoint/2010/main" xmlns="" val="7296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42"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0989" y="188640"/>
            <a:ext cx="728503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46372" y="1255440"/>
            <a:ext cx="8568952" cy="4487382"/>
          </a:xfrm>
          <a:prstGeom prst="rect">
            <a:avLst/>
          </a:prstGeom>
          <a:solidFill>
            <a:srgbClr val="FF99FF"/>
          </a:solidFill>
        </p:spPr>
        <p:txBody>
          <a:bodyPr wrap="square">
            <a:spAutoFit/>
          </a:bodyPr>
          <a:lstStyle/>
          <a:p>
            <a:pPr marL="342900" lvl="0" indent="-342900" algn="ctr" fontAlgn="base">
              <a:spcBef>
                <a:spcPct val="20000"/>
              </a:spcBef>
              <a:spcAft>
                <a:spcPct val="0"/>
              </a:spcAft>
            </a:pPr>
            <a:r>
              <a:rPr kumimoji="0" lang="ru-RU" sz="2800" b="1" i="0" u="none" strike="noStrike" kern="0" cap="none" spc="0" normalizeH="0" baseline="0" noProof="0" dirty="0" smtClean="0">
                <a:ln>
                  <a:noFill/>
                </a:ln>
                <a:solidFill>
                  <a:schemeClr val="tx2">
                    <a:lumMod val="50000"/>
                  </a:schemeClr>
                </a:solidFill>
                <a:effectLst/>
                <a:uLnTx/>
                <a:uFillTx/>
                <a:latin typeface="Comic Sans MS"/>
                <a:ea typeface="+mn-ea"/>
                <a:cs typeface="+mn-cs"/>
              </a:rPr>
              <a:t>Адрес, название деревни, страны, столицы, имена и отчества родителей, где работают и чем   занимаются на работе, кто такие дедушка и бабушка; </a:t>
            </a:r>
          </a:p>
          <a:p>
            <a:pPr marL="342900" lvl="0" indent="-342900" algn="ctr" fontAlgn="base">
              <a:spcBef>
                <a:spcPct val="20000"/>
              </a:spcBef>
              <a:spcAft>
                <a:spcPct val="0"/>
              </a:spcAft>
            </a:pPr>
            <a:r>
              <a:rPr kumimoji="0" lang="ru-RU" sz="2800" b="1" i="0" u="none" strike="noStrike" kern="0" cap="none" spc="0" normalizeH="0" baseline="0" noProof="0" dirty="0" smtClean="0">
                <a:ln>
                  <a:noFill/>
                </a:ln>
                <a:solidFill>
                  <a:schemeClr val="tx2">
                    <a:lumMod val="50000"/>
                  </a:schemeClr>
                </a:solidFill>
                <a:effectLst/>
                <a:uLnTx/>
                <a:uFillTx/>
                <a:latin typeface="Comic Sans MS"/>
                <a:ea typeface="+mn-ea"/>
                <a:cs typeface="+mn-cs"/>
              </a:rPr>
              <a:t>   месяцы, дни недели, времена года и их особенности; виды деревьев, цветов, домашних и диких животных, птиц; виды транспорта, названия групп предметов (овощи, мебель, одежда, бытовая техника и т.д.)</a:t>
            </a:r>
          </a:p>
        </p:txBody>
      </p:sp>
    </p:spTree>
    <p:extLst>
      <p:ext uri="{BB962C8B-B14F-4D97-AF65-F5344CB8AC3E}">
        <p14:creationId xmlns:p14="http://schemas.microsoft.com/office/powerpoint/2010/main" xmlns="" val="132408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ircle(in)">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13" y="-39264"/>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95536" y="188640"/>
            <a:ext cx="8424936"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all" spc="0" normalizeH="0" baseline="0" noProof="0" dirty="0" smtClean="0">
                <a:ln>
                  <a:noFill/>
                </a:ln>
                <a:solidFill>
                  <a:srgbClr val="C00000"/>
                </a:solidFill>
                <a:effectLst>
                  <a:reflection blurRad="12700" stA="48000" endA="300" endPos="55000" dir="5400000" sy="-90000" algn="bl" rotWithShape="0"/>
                </a:effectLst>
                <a:uLnTx/>
                <a:uFillTx/>
                <a:latin typeface="Comic Sans MS" pitchFamily="66" charset="0"/>
                <a:ea typeface="+mj-ea"/>
                <a:cs typeface="+mj-cs"/>
              </a:rPr>
              <a:t>ЧТО НУЖНО КУПИТЬ ДЛЯ ПЕРВОКЛАССНИКА?</a:t>
            </a:r>
            <a:endParaRPr kumimoji="0" lang="ru-RU" sz="1800" b="0" i="0" u="none" strike="noStrike" kern="0" cap="none" spc="0" normalizeH="0" baseline="0" noProof="0" dirty="0" smtClean="0">
              <a:ln>
                <a:noFill/>
              </a:ln>
              <a:solidFill>
                <a:sysClr val="windowText" lastClr="000000"/>
              </a:solidFill>
              <a:effectLst/>
              <a:uLnTx/>
              <a:uFillTx/>
              <a:latin typeface="Comic Sans MS" pitchFamily="66" charset="0"/>
            </a:endParaRPr>
          </a:p>
        </p:txBody>
      </p:sp>
      <p:sp>
        <p:nvSpPr>
          <p:cNvPr id="3" name="Прямоугольник 2"/>
          <p:cNvSpPr/>
          <p:nvPr/>
        </p:nvSpPr>
        <p:spPr>
          <a:xfrm>
            <a:off x="1007604" y="1772816"/>
            <a:ext cx="7200800" cy="4302716"/>
          </a:xfrm>
          <a:prstGeom prst="rect">
            <a:avLst/>
          </a:prstGeom>
        </p:spPr>
        <p:txBody>
          <a:bodyPr wrap="square">
            <a:spAutoFit/>
          </a:bodyPr>
          <a:lstStyle/>
          <a:p>
            <a:pPr marL="342900" lvl="0" indent="-342900" fontAlgn="base">
              <a:spcBef>
                <a:spcPct val="20000"/>
              </a:spcBef>
              <a:spcAft>
                <a:spcPct val="0"/>
              </a:spcAft>
              <a:buClr>
                <a:srgbClr val="F0A22E"/>
              </a:buClr>
              <a:buSzPct val="70000"/>
              <a:buFont typeface="Wingdings 2" pitchFamily="18" charset="2"/>
              <a:buChar char=""/>
            </a:pPr>
            <a:r>
              <a:rPr lang="ru-RU" sz="2400" b="1" dirty="0">
                <a:solidFill>
                  <a:schemeClr val="tx1">
                    <a:lumMod val="95000"/>
                    <a:lumOff val="5000"/>
                  </a:schemeClr>
                </a:solidFill>
                <a:latin typeface="Comic Sans MS" pitchFamily="66" charset="0"/>
              </a:rPr>
              <a:t>Пенал на молнии (не более 2 разворотов)</a:t>
            </a:r>
          </a:p>
          <a:p>
            <a:pPr marL="342900" lvl="0" indent="-342900" fontAlgn="base">
              <a:spcBef>
                <a:spcPct val="20000"/>
              </a:spcBef>
              <a:spcAft>
                <a:spcPct val="0"/>
              </a:spcAft>
              <a:buClr>
                <a:srgbClr val="F0A22E"/>
              </a:buClr>
              <a:buSzPct val="70000"/>
            </a:pPr>
            <a:r>
              <a:rPr lang="ru-RU" sz="2400" b="1" dirty="0">
                <a:solidFill>
                  <a:schemeClr val="tx1">
                    <a:lumMod val="95000"/>
                    <a:lumOff val="5000"/>
                  </a:schemeClr>
                </a:solidFill>
                <a:latin typeface="Comic Sans MS" pitchFamily="66" charset="0"/>
              </a:rPr>
              <a:t>- шариковые ручки с синей пастой (2 шт.)</a:t>
            </a:r>
          </a:p>
          <a:p>
            <a:pPr marL="342900" lvl="0" indent="-342900" fontAlgn="base">
              <a:spcBef>
                <a:spcPct val="20000"/>
              </a:spcBef>
              <a:spcAft>
                <a:spcPct val="0"/>
              </a:spcAft>
              <a:buClr>
                <a:srgbClr val="F0A22E"/>
              </a:buClr>
              <a:buSzPct val="70000"/>
            </a:pPr>
            <a:r>
              <a:rPr lang="ru-RU" sz="2400" b="1" dirty="0">
                <a:solidFill>
                  <a:schemeClr val="tx1">
                    <a:lumMod val="95000"/>
                    <a:lumOff val="5000"/>
                  </a:schemeClr>
                </a:solidFill>
                <a:latin typeface="Comic Sans MS" pitchFamily="66" charset="0"/>
              </a:rPr>
              <a:t>- простые карандаши (2 шт.)</a:t>
            </a:r>
          </a:p>
          <a:p>
            <a:pPr marL="342900" lvl="0" indent="-342900" fontAlgn="base">
              <a:spcBef>
                <a:spcPct val="20000"/>
              </a:spcBef>
              <a:spcAft>
                <a:spcPct val="0"/>
              </a:spcAft>
              <a:buClr>
                <a:srgbClr val="F0A22E"/>
              </a:buClr>
              <a:buSzPct val="70000"/>
            </a:pPr>
            <a:r>
              <a:rPr lang="ru-RU" sz="2400" b="1" dirty="0">
                <a:solidFill>
                  <a:schemeClr val="tx1">
                    <a:lumMod val="95000"/>
                    <a:lumOff val="5000"/>
                  </a:schemeClr>
                </a:solidFill>
                <a:latin typeface="Comic Sans MS" pitchFamily="66" charset="0"/>
              </a:rPr>
              <a:t>- цветные карандаши (12 шт.)</a:t>
            </a:r>
          </a:p>
          <a:p>
            <a:pPr marL="342900" lvl="0" indent="-342900" fontAlgn="base">
              <a:spcBef>
                <a:spcPct val="20000"/>
              </a:spcBef>
              <a:spcAft>
                <a:spcPct val="0"/>
              </a:spcAft>
              <a:buClr>
                <a:srgbClr val="F0A22E"/>
              </a:buClr>
              <a:buSzPct val="70000"/>
            </a:pPr>
            <a:r>
              <a:rPr lang="ru-RU" sz="2400" b="1" dirty="0">
                <a:solidFill>
                  <a:schemeClr val="tx1">
                    <a:lumMod val="95000"/>
                    <a:lumOff val="5000"/>
                  </a:schemeClr>
                </a:solidFill>
                <a:latin typeface="Comic Sans MS" pitchFamily="66" charset="0"/>
              </a:rPr>
              <a:t>- </a:t>
            </a:r>
            <a:r>
              <a:rPr lang="ru-RU" sz="2400" b="1" dirty="0" err="1">
                <a:solidFill>
                  <a:schemeClr val="tx1">
                    <a:lumMod val="95000"/>
                    <a:lumOff val="5000"/>
                  </a:schemeClr>
                </a:solidFill>
                <a:latin typeface="Comic Sans MS" pitchFamily="66" charset="0"/>
              </a:rPr>
              <a:t>стирательная</a:t>
            </a:r>
            <a:r>
              <a:rPr lang="ru-RU" sz="2400" b="1" dirty="0">
                <a:solidFill>
                  <a:schemeClr val="tx1">
                    <a:lumMod val="95000"/>
                    <a:lumOff val="5000"/>
                  </a:schemeClr>
                </a:solidFill>
                <a:latin typeface="Comic Sans MS" pitchFamily="66" charset="0"/>
              </a:rPr>
              <a:t> резинка, точилка.</a:t>
            </a:r>
          </a:p>
          <a:p>
            <a:pPr marL="342900" lvl="0" indent="-342900" fontAlgn="base">
              <a:spcBef>
                <a:spcPct val="20000"/>
              </a:spcBef>
              <a:spcAft>
                <a:spcPct val="0"/>
              </a:spcAft>
              <a:buClr>
                <a:srgbClr val="F0A22E"/>
              </a:buClr>
              <a:buSzPct val="70000"/>
              <a:buFont typeface="Wingdings 2" pitchFamily="18" charset="2"/>
              <a:buChar char=""/>
            </a:pPr>
            <a:r>
              <a:rPr lang="ru-RU" sz="2400" dirty="0">
                <a:solidFill>
                  <a:schemeClr val="tx1">
                    <a:lumMod val="95000"/>
                    <a:lumOff val="5000"/>
                  </a:schemeClr>
                </a:solidFill>
                <a:latin typeface="Comic Sans MS" pitchFamily="66" charset="0"/>
              </a:rPr>
              <a:t>- </a:t>
            </a:r>
            <a:r>
              <a:rPr lang="ru-RU" sz="2400" b="1" dirty="0">
                <a:solidFill>
                  <a:schemeClr val="tx1">
                    <a:lumMod val="95000"/>
                    <a:lumOff val="5000"/>
                  </a:schemeClr>
                </a:solidFill>
                <a:latin typeface="Comic Sans MS" pitchFamily="66" charset="0"/>
              </a:rPr>
              <a:t>линейка  с чётко обозначенными цифрами (15-20 см)</a:t>
            </a:r>
          </a:p>
          <a:p>
            <a:pPr marL="342900" lvl="0" indent="-342900" fontAlgn="base">
              <a:spcBef>
                <a:spcPct val="20000"/>
              </a:spcBef>
              <a:spcAft>
                <a:spcPct val="0"/>
              </a:spcAft>
              <a:buClr>
                <a:srgbClr val="F0A22E"/>
              </a:buClr>
              <a:buSzPct val="70000"/>
              <a:buFont typeface="Wingdings 2" pitchFamily="18" charset="2"/>
              <a:buChar char=""/>
            </a:pPr>
            <a:r>
              <a:rPr lang="ru-RU" sz="2400" b="1" dirty="0">
                <a:solidFill>
                  <a:schemeClr val="tx1">
                    <a:lumMod val="95000"/>
                    <a:lumOff val="5000"/>
                  </a:schemeClr>
                </a:solidFill>
                <a:latin typeface="Comic Sans MS" pitchFamily="66" charset="0"/>
              </a:rPr>
              <a:t>- фломастеры 6 шт.</a:t>
            </a:r>
          </a:p>
          <a:p>
            <a:pPr marL="342900" lvl="0" indent="-342900" fontAlgn="base">
              <a:spcBef>
                <a:spcPct val="20000"/>
              </a:spcBef>
              <a:spcAft>
                <a:spcPct val="0"/>
              </a:spcAft>
              <a:buClr>
                <a:srgbClr val="F0A22E"/>
              </a:buClr>
              <a:buSzPct val="70000"/>
              <a:buFont typeface="Wingdings 2" pitchFamily="18" charset="2"/>
              <a:buChar char=""/>
            </a:pPr>
            <a:r>
              <a:rPr lang="ru-RU" sz="2400" b="1" dirty="0">
                <a:solidFill>
                  <a:schemeClr val="tx1">
                    <a:lumMod val="95000"/>
                    <a:lumOff val="5000"/>
                  </a:schemeClr>
                </a:solidFill>
                <a:latin typeface="Comic Sans MS" pitchFamily="66" charset="0"/>
              </a:rPr>
              <a:t>Папка для тетрадей (лучше на кнопке, формата А4)</a:t>
            </a:r>
          </a:p>
        </p:txBody>
      </p:sp>
    </p:spTree>
    <p:extLst>
      <p:ext uri="{BB962C8B-B14F-4D97-AF65-F5344CB8AC3E}">
        <p14:creationId xmlns:p14="http://schemas.microsoft.com/office/powerpoint/2010/main" xmlns="" val="216147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
                                        </p:tgtEl>
                                        <p:attrNameLst>
                                          <p:attrName>style.color</p:attrName>
                                        </p:attrNameLst>
                                      </p:cBhvr>
                                      <p:to>
                                        <p:clrVal>
                                          <a:schemeClr val="accent2"/>
                                        </p:clrVal>
                                      </p:to>
                                    </p:set>
                                    <p:set>
                                      <p:cBhvr>
                                        <p:cTn id="14" dur="500" fill="hold"/>
                                        <p:tgtEl>
                                          <p:spTgt spid="3"/>
                                        </p:tgtEl>
                                        <p:attrNameLst>
                                          <p:attrName>fillcolor</p:attrName>
                                        </p:attrNameLst>
                                      </p:cBhvr>
                                      <p:to>
                                        <p:clrVal>
                                          <a:schemeClr val="accent2"/>
                                        </p:clrVal>
                                      </p:to>
                                    </p:set>
                                    <p:set>
                                      <p:cBhvr>
                                        <p:cTn id="15"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12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2" name="Picture 4" descr="http://arh-sad173.ru/upload/medialibrary/9c3/9c3c580441fe7146c1988845cc0afcd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780"/>
          <a:stretch/>
        </p:blipFill>
        <p:spPr bwMode="auto">
          <a:xfrm>
            <a:off x="6071659" y="12651"/>
            <a:ext cx="3072341" cy="19636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456146" y="988411"/>
            <a:ext cx="8280920" cy="5139869"/>
          </a:xfrm>
          <a:prstGeom prst="rect">
            <a:avLst/>
          </a:prstGeom>
        </p:spPr>
        <p:txBody>
          <a:bodyPr wrap="square">
            <a:spAutoFit/>
          </a:bodyPr>
          <a:lstStyle/>
          <a:p>
            <a:pPr marL="342900" lvl="0" indent="-342900" fontAlgn="base">
              <a:spcBef>
                <a:spcPct val="20000"/>
              </a:spcBef>
              <a:spcAft>
                <a:spcPct val="0"/>
              </a:spcAft>
              <a:buClr>
                <a:srgbClr val="F0A22E"/>
              </a:buClr>
              <a:buSzPct val="70000"/>
              <a:buFont typeface="Wingdings 2" pitchFamily="18" charset="2"/>
              <a:buChar char=""/>
            </a:pPr>
            <a:r>
              <a:rPr lang="ru-RU" sz="2000" b="1" dirty="0" smtClean="0">
                <a:solidFill>
                  <a:srgbClr val="4E3B30"/>
                </a:solidFill>
                <a:latin typeface="Comic Sans MS" pitchFamily="66" charset="0"/>
              </a:rPr>
              <a:t>Альбом </a:t>
            </a:r>
            <a:r>
              <a:rPr lang="ru-RU" sz="2000" b="1" dirty="0">
                <a:solidFill>
                  <a:srgbClr val="4E3B30"/>
                </a:solidFill>
                <a:latin typeface="Comic Sans MS" pitchFamily="66" charset="0"/>
              </a:rPr>
              <a:t>для рисования  (36-40 листов)</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Краски акварельные (12 цветов)</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Кисточки (белка, пони…) – 2 шт. (разного размера,                       например, № 3 и №4)</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Стаканчик для воды (пластиковый)</a:t>
            </a:r>
          </a:p>
          <a:p>
            <a:pPr marL="342900" lvl="0" indent="-342900" algn="ctr" fontAlgn="base">
              <a:spcBef>
                <a:spcPct val="20000"/>
              </a:spcBef>
              <a:spcAft>
                <a:spcPct val="0"/>
              </a:spcAft>
              <a:buClr>
                <a:srgbClr val="F0A22E"/>
              </a:buClr>
              <a:buSzPct val="70000"/>
            </a:pPr>
            <a:r>
              <a:rPr lang="ru-RU" sz="2000" b="1" dirty="0">
                <a:solidFill>
                  <a:srgbClr val="FF0066"/>
                </a:solidFill>
                <a:latin typeface="Comic Sans MS" pitchFamily="66" charset="0"/>
              </a:rPr>
              <a:t>Для уроков </a:t>
            </a:r>
            <a:r>
              <a:rPr lang="ru-RU" sz="2000" b="1" dirty="0" smtClean="0">
                <a:solidFill>
                  <a:srgbClr val="FF0066"/>
                </a:solidFill>
                <a:latin typeface="Comic Sans MS" pitchFamily="66" charset="0"/>
              </a:rPr>
              <a:t>ТЕХНОЛОГИИ (труда):</a:t>
            </a:r>
            <a:endParaRPr lang="ru-RU" sz="2000" b="1" dirty="0">
              <a:solidFill>
                <a:srgbClr val="FF0066"/>
              </a:solidFill>
              <a:latin typeface="Comic Sans MS" pitchFamily="66" charset="0"/>
            </a:endParaRP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Набор цветной бумаги (яркой, лучше односторонней)</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Набор белого и цветного картона (А-4)</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Клей – карандаш (2 шт.)</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Ножницы (с закруглёнными концами)</a:t>
            </a:r>
          </a:p>
          <a:p>
            <a:pPr marL="342900" lvl="0" indent="-342900" fontAlgn="base">
              <a:spcBef>
                <a:spcPct val="20000"/>
              </a:spcBef>
              <a:spcAft>
                <a:spcPct val="0"/>
              </a:spcAft>
              <a:buClr>
                <a:srgbClr val="F0A22E"/>
              </a:buClr>
              <a:buSzPct val="70000"/>
              <a:buFont typeface="Wingdings 2" pitchFamily="18" charset="2"/>
              <a:buChar char=""/>
            </a:pPr>
            <a:r>
              <a:rPr lang="ru-RU" sz="2000" b="1" dirty="0">
                <a:solidFill>
                  <a:srgbClr val="4E3B30"/>
                </a:solidFill>
                <a:latin typeface="Comic Sans MS" pitchFamily="66" charset="0"/>
              </a:rPr>
              <a:t>Пластилин 12 цветов</a:t>
            </a:r>
          </a:p>
          <a:p>
            <a:pPr marL="342900" lvl="0" indent="-342900" fontAlgn="base">
              <a:spcBef>
                <a:spcPct val="20000"/>
              </a:spcBef>
              <a:spcAft>
                <a:spcPct val="0"/>
              </a:spcAft>
              <a:buClr>
                <a:srgbClr val="F0A22E"/>
              </a:buClr>
              <a:buSzPct val="70000"/>
              <a:buFont typeface="Wingdings 2" pitchFamily="18" charset="2"/>
              <a:buChar char=""/>
            </a:pPr>
            <a:r>
              <a:rPr lang="ru-RU" sz="2000" b="1" i="1" dirty="0">
                <a:solidFill>
                  <a:srgbClr val="4E3B30"/>
                </a:solidFill>
                <a:latin typeface="Comic Sans MS" pitchFamily="66" charset="0"/>
              </a:rPr>
              <a:t>Счетные палочки</a:t>
            </a:r>
            <a:endParaRPr lang="ru-RU" sz="2000" b="1" dirty="0">
              <a:solidFill>
                <a:srgbClr val="4E3B30"/>
              </a:solidFill>
              <a:latin typeface="Comic Sans MS" pitchFamily="66" charset="0"/>
            </a:endParaRPr>
          </a:p>
          <a:p>
            <a:pPr marL="342900" lvl="0" indent="-342900" fontAlgn="base">
              <a:spcBef>
                <a:spcPct val="20000"/>
              </a:spcBef>
              <a:spcAft>
                <a:spcPct val="0"/>
              </a:spcAft>
              <a:buClr>
                <a:srgbClr val="F0A22E"/>
              </a:buClr>
              <a:buSzPct val="70000"/>
              <a:buFont typeface="Wingdings 2" pitchFamily="18" charset="2"/>
              <a:buChar char=""/>
            </a:pPr>
            <a:r>
              <a:rPr lang="ru-RU" sz="2000" b="1" i="1" dirty="0">
                <a:solidFill>
                  <a:srgbClr val="4E3B30"/>
                </a:solidFill>
                <a:latin typeface="Comic Sans MS" pitchFamily="66" charset="0"/>
              </a:rPr>
              <a:t>Клеенку для работы</a:t>
            </a:r>
          </a:p>
          <a:p>
            <a:pPr marL="342900" lvl="0" indent="-342900" fontAlgn="base">
              <a:spcBef>
                <a:spcPct val="20000"/>
              </a:spcBef>
              <a:spcAft>
                <a:spcPct val="0"/>
              </a:spcAft>
              <a:buClr>
                <a:srgbClr val="F0A22E"/>
              </a:buClr>
              <a:buSzPct val="70000"/>
              <a:buFont typeface="Wingdings 2" pitchFamily="18" charset="2"/>
              <a:buChar char=""/>
            </a:pPr>
            <a:r>
              <a:rPr lang="ru-RU" sz="2000" b="1" i="1" dirty="0">
                <a:solidFill>
                  <a:srgbClr val="4E3B30"/>
                </a:solidFill>
                <a:latin typeface="Comic Sans MS" pitchFamily="66" charset="0"/>
              </a:rPr>
              <a:t>Всё сложить в папку для труда (желательно прочную)</a:t>
            </a:r>
            <a:endParaRPr lang="ru-RU" sz="2000" b="1" dirty="0">
              <a:solidFill>
                <a:srgbClr val="4E3B30"/>
              </a:solidFill>
              <a:latin typeface="Comic Sans MS" pitchFamily="66" charset="0"/>
            </a:endParaRPr>
          </a:p>
        </p:txBody>
      </p:sp>
      <p:sp>
        <p:nvSpPr>
          <p:cNvPr id="3" name="Прямоугольник 2"/>
          <p:cNvSpPr/>
          <p:nvPr/>
        </p:nvSpPr>
        <p:spPr>
          <a:xfrm>
            <a:off x="1979712" y="212735"/>
            <a:ext cx="3528392" cy="461665"/>
          </a:xfrm>
          <a:prstGeom prst="rect">
            <a:avLst/>
          </a:prstGeom>
        </p:spPr>
        <p:txBody>
          <a:bodyPr wrap="square">
            <a:spAutoFit/>
          </a:bodyPr>
          <a:lstStyle/>
          <a:p>
            <a:pPr marL="342900" lvl="0" indent="-342900" algn="ctr" fontAlgn="base">
              <a:spcBef>
                <a:spcPct val="20000"/>
              </a:spcBef>
              <a:spcAft>
                <a:spcPct val="0"/>
              </a:spcAft>
              <a:buClr>
                <a:srgbClr val="F0A22E"/>
              </a:buClr>
              <a:buSzPct val="70000"/>
            </a:pPr>
            <a:r>
              <a:rPr lang="ru-RU" sz="2400" b="1" dirty="0">
                <a:solidFill>
                  <a:srgbClr val="7030A0"/>
                </a:solidFill>
                <a:latin typeface="Comic Sans MS" pitchFamily="66" charset="0"/>
              </a:rPr>
              <a:t>Для уроков ИЗО:</a:t>
            </a:r>
          </a:p>
        </p:txBody>
      </p:sp>
    </p:spTree>
    <p:extLst>
      <p:ext uri="{BB962C8B-B14F-4D97-AF65-F5344CB8AC3E}">
        <p14:creationId xmlns:p14="http://schemas.microsoft.com/office/powerpoint/2010/main" xmlns="" val="4370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1000"/>
                                        <p:tgtEl>
                                          <p:spTgt spid="2">
                                            <p:txEl>
                                              <p:pRg st="9" end="9"/>
                                            </p:txEl>
                                          </p:spTgt>
                                        </p:tgtEl>
                                      </p:cBhvr>
                                    </p:animEffect>
                                    <p:anim calcmode="lin" valueType="num">
                                      <p:cBhvr>
                                        <p:cTn id="5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1000"/>
                                        <p:tgtEl>
                                          <p:spTgt spid="2">
                                            <p:txEl>
                                              <p:pRg st="10" end="10"/>
                                            </p:txEl>
                                          </p:spTgt>
                                        </p:tgtEl>
                                      </p:cBhvr>
                                    </p:animEffect>
                                    <p:anim calcmode="lin" valueType="num">
                                      <p:cBhvr>
                                        <p:cTn id="5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1000"/>
                                        <p:tgtEl>
                                          <p:spTgt spid="2">
                                            <p:txEl>
                                              <p:pRg st="11" end="11"/>
                                            </p:txEl>
                                          </p:spTgt>
                                        </p:tgtEl>
                                      </p:cBhvr>
                                    </p:animEffect>
                                    <p:anim calcmode="lin" valueType="num">
                                      <p:cBhvr>
                                        <p:cTn id="6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2" end="12"/>
                                            </p:txEl>
                                          </p:spTgt>
                                        </p:tgtEl>
                                        <p:attrNameLst>
                                          <p:attrName>style.visibility</p:attrName>
                                        </p:attrNameLst>
                                      </p:cBhvr>
                                      <p:to>
                                        <p:strVal val="visible"/>
                                      </p:to>
                                    </p:set>
                                    <p:animEffect transition="in" filter="fade">
                                      <p:cBhvr>
                                        <p:cTn id="68" dur="1000"/>
                                        <p:tgtEl>
                                          <p:spTgt spid="2">
                                            <p:txEl>
                                              <p:pRg st="12" end="12"/>
                                            </p:txEl>
                                          </p:spTgt>
                                        </p:tgtEl>
                                      </p:cBhvr>
                                    </p:animEffect>
                                    <p:anim calcmode="lin" valueType="num">
                                      <p:cBhvr>
                                        <p:cTn id="6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423182" y="1628800"/>
            <a:ext cx="5416072" cy="4093428"/>
          </a:xfrm>
          <a:prstGeom prst="rect">
            <a:avLst/>
          </a:prstGeom>
          <a:solidFill>
            <a:srgbClr val="CCFFFF"/>
          </a:solidFill>
          <a:effectLst>
            <a:glow rad="228600">
              <a:schemeClr val="accent2">
                <a:satMod val="175000"/>
                <a:alpha val="40000"/>
              </a:schemeClr>
            </a:glow>
          </a:effectLst>
        </p:spPr>
        <p:txBody>
          <a:bodyPr wrap="square">
            <a:spAutoFit/>
          </a:bodyPr>
          <a:lstStyle/>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Легким. </a:t>
            </a:r>
          </a:p>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Плотно </a:t>
            </a:r>
            <a:r>
              <a:rPr lang="ru-RU" sz="2000" b="1" dirty="0" smtClean="0">
                <a:solidFill>
                  <a:schemeClr val="tx1">
                    <a:lumMod val="95000"/>
                    <a:lumOff val="5000"/>
                  </a:schemeClr>
                </a:solidFill>
                <a:latin typeface="Comic Sans MS" pitchFamily="66" charset="0"/>
              </a:rPr>
              <a:t>прилегать </a:t>
            </a:r>
            <a:r>
              <a:rPr lang="ru-RU" sz="2000" b="1" dirty="0">
                <a:solidFill>
                  <a:schemeClr val="tx1">
                    <a:lumMod val="95000"/>
                    <a:lumOff val="5000"/>
                  </a:schemeClr>
                </a:solidFill>
                <a:latin typeface="Comic Sans MS" pitchFamily="66" charset="0"/>
              </a:rPr>
              <a:t>к спине, </a:t>
            </a:r>
          </a:p>
          <a:p>
            <a:pPr marL="342900" lvl="0" indent="-342900" fontAlgn="base">
              <a:spcAft>
                <a:spcPct val="0"/>
              </a:spcAft>
              <a:buClr>
                <a:srgbClr val="F0A22E"/>
              </a:buClr>
              <a:buSzPct val="70000"/>
            </a:pPr>
            <a:r>
              <a:rPr lang="ru-RU" sz="2000" b="1" dirty="0">
                <a:solidFill>
                  <a:schemeClr val="tx1">
                    <a:lumMod val="95000"/>
                    <a:lumOff val="5000"/>
                  </a:schemeClr>
                </a:solidFill>
                <a:latin typeface="Comic Sans MS" pitchFamily="66" charset="0"/>
              </a:rPr>
              <a:t>    задняя </a:t>
            </a:r>
            <a:r>
              <a:rPr lang="ru-RU" sz="2000" b="1" dirty="0" smtClean="0">
                <a:solidFill>
                  <a:schemeClr val="tx1">
                    <a:lumMod val="95000"/>
                    <a:lumOff val="5000"/>
                  </a:schemeClr>
                </a:solidFill>
                <a:latin typeface="Comic Sans MS" pitchFamily="66" charset="0"/>
              </a:rPr>
              <a:t>стенка</a:t>
            </a:r>
            <a:r>
              <a:rPr lang="ru-RU" sz="2000" b="1" dirty="0">
                <a:solidFill>
                  <a:schemeClr val="tx1">
                    <a:lumMod val="95000"/>
                    <a:lumOff val="5000"/>
                  </a:schemeClr>
                </a:solidFill>
                <a:latin typeface="Comic Sans MS" pitchFamily="66" charset="0"/>
              </a:rPr>
              <a:t> должна быть</a:t>
            </a:r>
            <a:r>
              <a:rPr lang="ru-RU" sz="2000" b="1" dirty="0" smtClean="0">
                <a:solidFill>
                  <a:schemeClr val="tx1">
                    <a:lumMod val="95000"/>
                    <a:lumOff val="5000"/>
                  </a:schemeClr>
                </a:solidFill>
                <a:latin typeface="Comic Sans MS" pitchFamily="66" charset="0"/>
              </a:rPr>
              <a:t> укрепленной,</a:t>
            </a:r>
            <a:r>
              <a:rPr lang="ru-RU" sz="2000" b="1" dirty="0">
                <a:solidFill>
                  <a:schemeClr val="tx1">
                    <a:lumMod val="95000"/>
                    <a:lumOff val="5000"/>
                  </a:schemeClr>
                </a:solidFill>
                <a:latin typeface="Comic Sans MS" pitchFamily="66" charset="0"/>
              </a:rPr>
              <a:t> с мягкой прокладкой</a:t>
            </a:r>
            <a:r>
              <a:rPr lang="ru-RU" sz="2000" b="1" dirty="0" smtClean="0">
                <a:solidFill>
                  <a:schemeClr val="tx1">
                    <a:lumMod val="95000"/>
                    <a:lumOff val="5000"/>
                  </a:schemeClr>
                </a:solidFill>
                <a:latin typeface="Comic Sans MS" pitchFamily="66" charset="0"/>
              </a:rPr>
              <a:t>.</a:t>
            </a:r>
            <a:endParaRPr lang="ru-RU" sz="2000" b="1" dirty="0">
              <a:solidFill>
                <a:schemeClr val="tx1">
                  <a:lumMod val="95000"/>
                  <a:lumOff val="5000"/>
                </a:schemeClr>
              </a:solidFill>
              <a:latin typeface="Comic Sans MS" pitchFamily="66" charset="0"/>
            </a:endParaRPr>
          </a:p>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 Иметь прочные широкие лямочки. </a:t>
            </a:r>
          </a:p>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 Иметь надежные, но не очень тугие застежки. </a:t>
            </a:r>
          </a:p>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 Изготовлен из легко моющегося материала. </a:t>
            </a:r>
          </a:p>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 Иметь много кармашков и отделений.</a:t>
            </a:r>
          </a:p>
          <a:p>
            <a:pPr marL="342900" lvl="0" indent="-342900" fontAlgn="base">
              <a:spcAft>
                <a:spcPct val="0"/>
              </a:spcAft>
              <a:buClr>
                <a:srgbClr val="F0A22E"/>
              </a:buClr>
              <a:buSzPct val="70000"/>
              <a:buFont typeface="Wingdings" pitchFamily="2" charset="2"/>
              <a:buChar char="Ø"/>
            </a:pPr>
            <a:r>
              <a:rPr lang="ru-RU" sz="2000" b="1" dirty="0">
                <a:solidFill>
                  <a:schemeClr val="tx1">
                    <a:lumMod val="95000"/>
                    <a:lumOff val="5000"/>
                  </a:schemeClr>
                </a:solidFill>
                <a:latin typeface="Comic Sans MS" pitchFamily="66" charset="0"/>
              </a:rPr>
              <a:t>Обеспечивать безопасность ребенка на дороге.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451" y="2153568"/>
            <a:ext cx="3147640" cy="31476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43494" y="101724"/>
            <a:ext cx="8505521" cy="1200329"/>
          </a:xfrm>
          <a:prstGeom prst="rect">
            <a:avLst/>
          </a:prstGeom>
        </p:spPr>
        <p:txBody>
          <a:bodyPr wrap="square">
            <a:spAutoFit/>
          </a:bodyPr>
          <a:lstStyle/>
          <a:p>
            <a:pPr lvl="0" algn="ctr">
              <a:defRPr/>
            </a:pPr>
            <a:r>
              <a:rPr lang="ru-RU" sz="3600" b="1" kern="0" cap="all" dirty="0" smtClean="0">
                <a:solidFill>
                  <a:srgbClr val="009900"/>
                </a:solidFill>
                <a:effectLst>
                  <a:reflection blurRad="12700" stA="48000" endA="300" endPos="55000" dir="5400000" sy="-90000" algn="bl" rotWithShape="0"/>
                </a:effectLst>
                <a:latin typeface="Comic Sans MS" pitchFamily="66" charset="0"/>
              </a:rPr>
              <a:t>Каким должен быть портфель?</a:t>
            </a:r>
            <a:endParaRPr lang="ru-RU" kern="0" dirty="0">
              <a:solidFill>
                <a:srgbClr val="009900"/>
              </a:solidFill>
              <a:latin typeface="Comic Sans MS" pitchFamily="66" charset="0"/>
            </a:endParaRPr>
          </a:p>
        </p:txBody>
      </p:sp>
    </p:spTree>
    <p:extLst>
      <p:ext uri="{BB962C8B-B14F-4D97-AF65-F5344CB8AC3E}">
        <p14:creationId xmlns:p14="http://schemas.microsoft.com/office/powerpoint/2010/main" xmlns="" val="224503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3"/>
                                        </p:tgtEl>
                                        <p:attrNameLst>
                                          <p:attrName>style.color</p:attrName>
                                        </p:attrNameLst>
                                      </p:cBhvr>
                                      <p:to>
                                        <p:clrVal>
                                          <a:schemeClr val="accent2"/>
                                        </p:clrVal>
                                      </p:to>
                                    </p:set>
                                    <p:set>
                                      <p:cBhvr>
                                        <p:cTn id="21" dur="500" fill="hold"/>
                                        <p:tgtEl>
                                          <p:spTgt spid="3"/>
                                        </p:tgtEl>
                                        <p:attrNameLst>
                                          <p:attrName>fillcolor</p:attrName>
                                        </p:attrNameLst>
                                      </p:cBhvr>
                                      <p:to>
                                        <p:clrVal>
                                          <a:schemeClr val="accent2"/>
                                        </p:clrVal>
                                      </p:to>
                                    </p:set>
                                    <p:set>
                                      <p:cBhvr>
                                        <p:cTn id="22" dur="500" fill="hold"/>
                                        <p:tgtEl>
                                          <p:spTgt spid="3"/>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2" dur="500"/>
                                        <p:tgtEl>
                                          <p:spTgt spid="3">
                                            <p:txEl>
                                              <p:pRg st="1" end="1"/>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6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179512" y="116632"/>
            <a:ext cx="871296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all" spc="0" normalizeH="0" baseline="0" noProof="0" dirty="0" smtClean="0">
                <a:ln>
                  <a:noFill/>
                </a:ln>
                <a:solidFill>
                  <a:srgbClr val="7030A0"/>
                </a:solidFill>
                <a:effectLst>
                  <a:reflection blurRad="12700" stA="48000" endA="300" endPos="55000" dir="5400000" sy="-90000" algn="bl" rotWithShape="0"/>
                </a:effectLst>
                <a:uLnTx/>
                <a:uFillTx/>
                <a:latin typeface="Comic Sans MS" pitchFamily="66" charset="0"/>
                <a:ea typeface="+mj-ea"/>
                <a:cs typeface="+mj-cs"/>
              </a:rPr>
              <a:t>Готовы ли родители к школе?</a:t>
            </a:r>
            <a:endParaRPr kumimoji="0" lang="ru-RU" sz="2800" b="1" i="0" u="none" strike="noStrike" kern="0" cap="none" spc="0" normalizeH="0" baseline="0" noProof="0" dirty="0" smtClean="0">
              <a:ln>
                <a:noFill/>
              </a:ln>
              <a:solidFill>
                <a:srgbClr val="7030A0"/>
              </a:solidFill>
              <a:effectLst/>
              <a:uLnTx/>
              <a:uFillTx/>
              <a:latin typeface="Comic Sans MS" pitchFamily="66" charset="0"/>
            </a:endParaRPr>
          </a:p>
        </p:txBody>
      </p:sp>
      <p:pic>
        <p:nvPicPr>
          <p:cNvPr id="29698" name="Picture 2" descr="http://1commerce.ru/images/img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05278" y="4344901"/>
            <a:ext cx="2320830" cy="249172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251520" y="908720"/>
            <a:ext cx="8640960" cy="3970318"/>
          </a:xfrm>
          <a:prstGeom prst="rect">
            <a:avLst/>
          </a:prstGeom>
        </p:spPr>
        <p:txBody>
          <a:bodyPr wrap="square">
            <a:spAutoFit/>
          </a:bodyPr>
          <a:lstStyle/>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Жертвовать своим личным временем и некоторыми привычками.</a:t>
            </a:r>
          </a:p>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Сдерживать свои эмоции, не кричать,</a:t>
            </a:r>
          </a:p>
          <a:p>
            <a:pPr marL="342900" lvl="0" indent="-342900">
              <a:buClr>
                <a:srgbClr val="F0A22E"/>
              </a:buClr>
              <a:buSzPct val="70000"/>
              <a:defRPr/>
            </a:pPr>
            <a:r>
              <a:rPr lang="ru-RU" sz="2800" b="1" dirty="0">
                <a:solidFill>
                  <a:srgbClr val="4E3B30"/>
                </a:solidFill>
                <a:latin typeface="Comic Sans MS" pitchFamily="66" charset="0"/>
                <a:cs typeface="Arial" pitchFamily="34" charset="0"/>
              </a:rPr>
              <a:t>   не обижать, не унижать. Не наказывать без причины.</a:t>
            </a:r>
          </a:p>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Не сравнивать своего ребёнка с другими.</a:t>
            </a:r>
          </a:p>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Быть щедрым на похвалу за достигнутые успехи, всегда встречать ребёнка из школы с улыбкой.</a:t>
            </a:r>
          </a:p>
        </p:txBody>
      </p:sp>
    </p:spTree>
    <p:extLst>
      <p:ext uri="{BB962C8B-B14F-4D97-AF65-F5344CB8AC3E}">
        <p14:creationId xmlns:p14="http://schemas.microsoft.com/office/powerpoint/2010/main" xmlns="" val="10603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29698"/>
                                        </p:tgtEl>
                                        <p:attrNameLst>
                                          <p:attrName>style.visibility</p:attrName>
                                        </p:attrNameLst>
                                      </p:cBhvr>
                                      <p:to>
                                        <p:strVal val="visible"/>
                                      </p:to>
                                    </p:set>
                                    <p:anim calcmode="lin" valueType="num">
                                      <p:cBhvr>
                                        <p:cTn id="16" dur="1000" fill="hold"/>
                                        <p:tgtEl>
                                          <p:spTgt spid="29698"/>
                                        </p:tgtEl>
                                        <p:attrNameLst>
                                          <p:attrName>ppt_w</p:attrName>
                                        </p:attrNameLst>
                                      </p:cBhvr>
                                      <p:tavLst>
                                        <p:tav tm="0">
                                          <p:val>
                                            <p:fltVal val="0"/>
                                          </p:val>
                                        </p:tav>
                                        <p:tav tm="100000">
                                          <p:val>
                                            <p:strVal val="#ppt_w"/>
                                          </p:val>
                                        </p:tav>
                                      </p:tavLst>
                                    </p:anim>
                                    <p:anim calcmode="lin" valueType="num">
                                      <p:cBhvr>
                                        <p:cTn id="17" dur="1000" fill="hold"/>
                                        <p:tgtEl>
                                          <p:spTgt spid="29698"/>
                                        </p:tgtEl>
                                        <p:attrNameLst>
                                          <p:attrName>ppt_h</p:attrName>
                                        </p:attrNameLst>
                                      </p:cBhvr>
                                      <p:tavLst>
                                        <p:tav tm="0">
                                          <p:val>
                                            <p:fltVal val="0"/>
                                          </p:val>
                                        </p:tav>
                                        <p:tav tm="100000">
                                          <p:val>
                                            <p:strVal val="#ppt_h"/>
                                          </p:val>
                                        </p:tav>
                                      </p:tavLst>
                                    </p:anim>
                                    <p:anim calcmode="lin" valueType="num">
                                      <p:cBhvr>
                                        <p:cTn id="18" dur="1000" fill="hold"/>
                                        <p:tgtEl>
                                          <p:spTgt spid="29698"/>
                                        </p:tgtEl>
                                        <p:attrNameLst>
                                          <p:attrName>style.rotation</p:attrName>
                                        </p:attrNameLst>
                                      </p:cBhvr>
                                      <p:tavLst>
                                        <p:tav tm="0">
                                          <p:val>
                                            <p:fltVal val="90"/>
                                          </p:val>
                                        </p:tav>
                                        <p:tav tm="100000">
                                          <p:val>
                                            <p:fltVal val="0"/>
                                          </p:val>
                                        </p:tav>
                                      </p:tavLst>
                                    </p:anim>
                                    <p:animEffect transition="in" filter="fade">
                                      <p:cBhvr>
                                        <p:cTn id="19" dur="1000"/>
                                        <p:tgtEl>
                                          <p:spTgt spid="2969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467544" y="1988840"/>
            <a:ext cx="8424936" cy="1766637"/>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342900" lvl="0" indent="-342900" algn="ctr" fontAlgn="base">
              <a:spcBef>
                <a:spcPct val="20000"/>
              </a:spcBef>
              <a:spcAft>
                <a:spcPct val="0"/>
              </a:spcAft>
              <a:buClr>
                <a:srgbClr val="F0A22E"/>
              </a:buClr>
              <a:buSzPct val="70000"/>
            </a:pPr>
            <a:endParaRPr lang="ru-RU" sz="32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cs typeface="Arial" charset="0"/>
            </a:endParaRPr>
          </a:p>
          <a:p>
            <a:pPr lvl="0" algn="ctr" fontAlgn="base">
              <a:spcBef>
                <a:spcPct val="20000"/>
              </a:spcBef>
              <a:spcAft>
                <a:spcPct val="0"/>
              </a:spcAft>
              <a:buClr>
                <a:srgbClr val="F0A22E"/>
              </a:buClr>
              <a:buSzPct val="70000"/>
            </a:pPr>
            <a:r>
              <a:rPr lang="ru-RU" sz="3200" b="1" i="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cs typeface="Arial" charset="0"/>
              </a:rPr>
              <a:t>Успехов</a:t>
            </a:r>
            <a:r>
              <a:rPr lang="ru-RU" sz="3200" b="1" i="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cs typeface="Arial" charset="0"/>
              </a:rPr>
              <a:t>, терпения и радости</a:t>
            </a:r>
          </a:p>
          <a:p>
            <a:pPr marL="342900" lvl="0" indent="-342900" algn="ctr" fontAlgn="base">
              <a:spcBef>
                <a:spcPct val="20000"/>
              </a:spcBef>
              <a:spcAft>
                <a:spcPct val="0"/>
              </a:spcAft>
              <a:buClr>
                <a:srgbClr val="F0A22E"/>
              </a:buClr>
              <a:buSzPct val="70000"/>
            </a:pPr>
            <a:r>
              <a:rPr lang="ru-RU" sz="3200" b="1" i="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cs typeface="Arial" charset="0"/>
              </a:rPr>
              <a:t>   в общении с детьми!</a:t>
            </a:r>
          </a:p>
        </p:txBody>
      </p:sp>
      <p:sp>
        <p:nvSpPr>
          <p:cNvPr id="3" name="Прямоугольник 2"/>
          <p:cNvSpPr/>
          <p:nvPr/>
        </p:nvSpPr>
        <p:spPr>
          <a:xfrm>
            <a:off x="539552" y="1422996"/>
            <a:ext cx="7780751" cy="646331"/>
          </a:xfrm>
          <a:prstGeom prst="rect">
            <a:avLst/>
          </a:prstGeom>
          <a:effectLst>
            <a:glow rad="139700">
              <a:schemeClr val="accent2">
                <a:satMod val="175000"/>
                <a:alpha val="40000"/>
              </a:schemeClr>
            </a:glow>
          </a:effectLst>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600" b="1" i="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cs typeface="Arial" charset="0"/>
              </a:rPr>
              <a:t>Спасибо за внимание! </a:t>
            </a:r>
            <a:endParaRPr lang="ru-RU" sz="3600"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2292" name="Picture 4" descr="http://cs10205.vkontakte.ru/u37216415/-5/x_282fd4af.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939" r="12371" b="8067"/>
          <a:stretch/>
        </p:blipFill>
        <p:spPr bwMode="auto">
          <a:xfrm>
            <a:off x="2017733" y="4221088"/>
            <a:ext cx="4824387" cy="2456121"/>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96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circle(in)">
                                      <p:cBhvr>
                                        <p:cTn id="15" dur="2000"/>
                                        <p:tgtEl>
                                          <p:spTgt spid="1229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mph" presetSubtype="0" fill="hold" grpId="0" nodeType="clickEffect">
                                  <p:stCondLst>
                                    <p:cond delay="0"/>
                                  </p:stCondLst>
                                  <p:iterate type="lt">
                                    <p:tmPct val="4000"/>
                                  </p:iterate>
                                  <p:childTnLst>
                                    <p:set>
                                      <p:cBhvr override="childStyle">
                                        <p:cTn id="19" dur="500" fill="hold"/>
                                        <p:tgtEl>
                                          <p:spTgt spid="2"/>
                                        </p:tgtEl>
                                        <p:attrNameLst>
                                          <p:attrName>style.color</p:attrName>
                                        </p:attrNameLst>
                                      </p:cBhvr>
                                      <p:to>
                                        <p:clrVal>
                                          <a:schemeClr val="accent2"/>
                                        </p:clrVal>
                                      </p:to>
                                    </p:set>
                                    <p:set>
                                      <p:cBhvr>
                                        <p:cTn id="20" dur="500" fill="hold"/>
                                        <p:tgtEl>
                                          <p:spTgt spid="2"/>
                                        </p:tgtEl>
                                        <p:attrNameLst>
                                          <p:attrName>fillcolor</p:attrName>
                                        </p:attrNameLst>
                                      </p:cBhvr>
                                      <p:to>
                                        <p:clrVal>
                                          <a:schemeClr val="accent2"/>
                                        </p:clrVal>
                                      </p:to>
                                    </p:set>
                                    <p:set>
                                      <p:cBhvr>
                                        <p:cTn id="21"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259632" y="188640"/>
            <a:ext cx="6480720" cy="830997"/>
          </a:xfrm>
          <a:prstGeom prst="rect">
            <a:avLst/>
          </a:prstGeom>
        </p:spPr>
        <p:txBody>
          <a:bodyPr wrap="square">
            <a:spAutoFit/>
          </a:bodyPr>
          <a:lstStyle/>
          <a:p>
            <a:pPr algn="ctr"/>
            <a:r>
              <a:rPr lang="ru-RU" sz="2400" b="1" dirty="0" smtClean="0">
                <a:solidFill>
                  <a:srgbClr val="002060"/>
                </a:solidFill>
                <a:latin typeface="Segoe Print" pitchFamily="2" charset="0"/>
                <a:ea typeface="Times New Roman"/>
              </a:rPr>
              <a:t>Вопросы, которые </a:t>
            </a:r>
            <a:r>
              <a:rPr lang="ru-RU" sz="2400" b="1" dirty="0">
                <a:solidFill>
                  <a:srgbClr val="002060"/>
                </a:solidFill>
                <a:latin typeface="Segoe Print" pitchFamily="2" charset="0"/>
                <a:ea typeface="Times New Roman"/>
              </a:rPr>
              <a:t>беспокоят родителей будущих первоклассников</a:t>
            </a:r>
            <a:endParaRPr lang="ru-RU" sz="2400" b="1" dirty="0">
              <a:solidFill>
                <a:srgbClr val="002060"/>
              </a:solidFill>
              <a:latin typeface="Segoe Print" pitchFamily="2" charset="0"/>
            </a:endParaRPr>
          </a:p>
        </p:txBody>
      </p:sp>
      <p:pic>
        <p:nvPicPr>
          <p:cNvPr id="7" name="Picture 2"/>
          <p:cNvPicPr/>
          <p:nvPr/>
        </p:nvPicPr>
        <p:blipFill rotWithShape="1">
          <a:blip r:embed="rId3" cstate="print">
            <a:extLst>
              <a:ext uri="{28A0092B-C50C-407E-A947-70E740481C1C}">
                <a14:useLocalDpi xmlns:a14="http://schemas.microsoft.com/office/drawing/2010/main" xmlns="" val="0"/>
              </a:ext>
            </a:extLst>
          </a:blip>
          <a:srcRect l="8305"/>
          <a:stretch/>
        </p:blipFill>
        <p:spPr bwMode="auto">
          <a:xfrm flipH="1">
            <a:off x="6156176" y="2798102"/>
            <a:ext cx="2777888" cy="305305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1461160" y="4676356"/>
            <a:ext cx="5487104" cy="2068259"/>
          </a:xfrm>
          <a:prstGeom prst="rect">
            <a:avLst/>
          </a:prstGeom>
          <a:solidFill>
            <a:srgbClr val="FFCC66"/>
          </a:solidFill>
          <a:effectLst>
            <a:softEdge rad="127000"/>
          </a:effectLst>
        </p:spPr>
        <p:txBody>
          <a:bodyPr wrap="square">
            <a:spAutoFit/>
          </a:bodyPr>
          <a:lstStyle/>
          <a:p>
            <a:pPr marL="285750" indent="-285750">
              <a:lnSpc>
                <a:spcPct val="115000"/>
              </a:lnSpc>
              <a:spcAft>
                <a:spcPts val="0"/>
              </a:spcAft>
              <a:buFont typeface="Wingdings" pitchFamily="2" charset="2"/>
              <a:buChar char="v"/>
            </a:pPr>
            <a:r>
              <a:rPr lang="ru-RU" sz="2400" b="1" dirty="0" smtClean="0">
                <a:solidFill>
                  <a:srgbClr val="0070C0"/>
                </a:solidFill>
                <a:effectLst/>
                <a:latin typeface="Segoe Print" pitchFamily="2" charset="0"/>
                <a:ea typeface="Times New Roman"/>
                <a:cs typeface="Times New Roman"/>
              </a:rPr>
              <a:t>Как помочь маленькому школьнику, когда он столкнется с первыми школьными трудностями? </a:t>
            </a:r>
            <a:endParaRPr lang="ru-RU" sz="2400" b="1" dirty="0">
              <a:solidFill>
                <a:srgbClr val="0070C0"/>
              </a:solidFill>
              <a:latin typeface="Segoe Print" pitchFamily="2" charset="0"/>
              <a:ea typeface="Calibri"/>
              <a:cs typeface="Times New Roman"/>
            </a:endParaRPr>
          </a:p>
          <a:p>
            <a:r>
              <a:rPr lang="ru-RU" dirty="0" smtClean="0">
                <a:solidFill>
                  <a:srgbClr val="444444"/>
                </a:solidFill>
                <a:effectLst/>
                <a:latin typeface="Times New Roman"/>
                <a:ea typeface="Times New Roman"/>
              </a:rPr>
              <a:t>. </a:t>
            </a:r>
            <a:endParaRPr lang="ru-RU" dirty="0"/>
          </a:p>
        </p:txBody>
      </p:sp>
      <p:sp>
        <p:nvSpPr>
          <p:cNvPr id="4" name="Прямоугольник 3"/>
          <p:cNvSpPr/>
          <p:nvPr/>
        </p:nvSpPr>
        <p:spPr>
          <a:xfrm>
            <a:off x="0" y="1019637"/>
            <a:ext cx="5158471" cy="1366528"/>
          </a:xfrm>
          <a:prstGeom prst="rect">
            <a:avLst/>
          </a:prstGeom>
          <a:solidFill>
            <a:srgbClr val="FFFF00"/>
          </a:solidFill>
          <a:effectLst>
            <a:softEdge rad="127000"/>
          </a:effectLst>
        </p:spPr>
        <p:txBody>
          <a:bodyPr wrap="square">
            <a:spAutoFit/>
          </a:bodyPr>
          <a:lstStyle/>
          <a:p>
            <a:pPr marL="285750" lvl="0" indent="-285750">
              <a:lnSpc>
                <a:spcPct val="115000"/>
              </a:lnSpc>
              <a:buFont typeface="Wingdings" pitchFamily="2" charset="2"/>
              <a:buChar char="v"/>
            </a:pPr>
            <a:r>
              <a:rPr lang="ru-RU" sz="2400" b="1" dirty="0">
                <a:solidFill>
                  <a:srgbClr val="C00000"/>
                </a:solidFill>
                <a:latin typeface="Segoe Print" pitchFamily="2" charset="0"/>
                <a:ea typeface="Times New Roman"/>
                <a:cs typeface="Times New Roman"/>
              </a:rPr>
              <a:t>В каком возрасте лучше начать систематическое школьное обучение? </a:t>
            </a:r>
          </a:p>
        </p:txBody>
      </p:sp>
      <p:sp>
        <p:nvSpPr>
          <p:cNvPr id="5" name="Прямоугольник 4"/>
          <p:cNvSpPr/>
          <p:nvPr/>
        </p:nvSpPr>
        <p:spPr>
          <a:xfrm>
            <a:off x="5577920" y="1093837"/>
            <a:ext cx="3431777" cy="1366528"/>
          </a:xfrm>
          <a:prstGeom prst="rect">
            <a:avLst/>
          </a:prstGeom>
          <a:solidFill>
            <a:srgbClr val="00B0F0"/>
          </a:solidFill>
        </p:spPr>
        <p:txBody>
          <a:bodyPr wrap="square">
            <a:spAutoFit/>
          </a:bodyPr>
          <a:lstStyle/>
          <a:p>
            <a:pPr marL="285750" lvl="0" indent="-285750" algn="ctr">
              <a:lnSpc>
                <a:spcPct val="115000"/>
              </a:lnSpc>
              <a:buFont typeface="Wingdings" pitchFamily="2" charset="2"/>
              <a:buChar char="v"/>
            </a:pPr>
            <a:r>
              <a:rPr lang="ru-RU" sz="2400" b="1" dirty="0">
                <a:solidFill>
                  <a:schemeClr val="bg2">
                    <a:lumMod val="25000"/>
                  </a:schemeClr>
                </a:solidFill>
                <a:latin typeface="Segoe Print" pitchFamily="2" charset="0"/>
                <a:ea typeface="Times New Roman"/>
                <a:cs typeface="Times New Roman"/>
              </a:rPr>
              <a:t>По какой программе лучше обучать ребенка? </a:t>
            </a:r>
          </a:p>
        </p:txBody>
      </p:sp>
      <p:sp>
        <p:nvSpPr>
          <p:cNvPr id="8" name="Прямоугольник 7"/>
          <p:cNvSpPr/>
          <p:nvPr/>
        </p:nvSpPr>
        <p:spPr>
          <a:xfrm>
            <a:off x="467544" y="2533370"/>
            <a:ext cx="2448272" cy="1791260"/>
          </a:xfrm>
          <a:prstGeom prst="rect">
            <a:avLst/>
          </a:prstGeom>
          <a:solidFill>
            <a:srgbClr val="FF99FF"/>
          </a:solidFill>
          <a:effectLst>
            <a:softEdge rad="127000"/>
          </a:effectLst>
        </p:spPr>
        <p:txBody>
          <a:bodyPr wrap="square">
            <a:spAutoFit/>
          </a:bodyPr>
          <a:lstStyle/>
          <a:p>
            <a:pPr marL="285750" lvl="0" indent="-285750">
              <a:lnSpc>
                <a:spcPct val="115000"/>
              </a:lnSpc>
              <a:buFont typeface="Wingdings" pitchFamily="2" charset="2"/>
              <a:buChar char="v"/>
            </a:pPr>
            <a:r>
              <a:rPr lang="ru-RU" sz="2400" b="1" dirty="0">
                <a:solidFill>
                  <a:srgbClr val="7030A0"/>
                </a:solidFill>
                <a:latin typeface="Segoe Print" pitchFamily="2" charset="0"/>
                <a:ea typeface="Times New Roman"/>
                <a:cs typeface="Times New Roman"/>
              </a:rPr>
              <a:t>Справиться ли он со школьной нагрузкой? </a:t>
            </a:r>
          </a:p>
        </p:txBody>
      </p:sp>
      <p:sp>
        <p:nvSpPr>
          <p:cNvPr id="9" name="Прямоугольник 8"/>
          <p:cNvSpPr/>
          <p:nvPr/>
        </p:nvSpPr>
        <p:spPr>
          <a:xfrm>
            <a:off x="3095836" y="2460365"/>
            <a:ext cx="2808312" cy="2215991"/>
          </a:xfrm>
          <a:prstGeom prst="rect">
            <a:avLst/>
          </a:prstGeom>
          <a:solidFill>
            <a:srgbClr val="66FF99"/>
          </a:solidFill>
          <a:effectLst>
            <a:softEdge rad="127000"/>
          </a:effectLst>
        </p:spPr>
        <p:txBody>
          <a:bodyPr wrap="square">
            <a:spAutoFit/>
          </a:bodyPr>
          <a:lstStyle/>
          <a:p>
            <a:pPr marL="285750" lvl="0" indent="-285750" algn="ctr">
              <a:lnSpc>
                <a:spcPct val="115000"/>
              </a:lnSpc>
              <a:buFont typeface="Wingdings" pitchFamily="2" charset="2"/>
              <a:buChar char="v"/>
            </a:pPr>
            <a:r>
              <a:rPr lang="ru-RU" sz="2400" b="1" dirty="0">
                <a:solidFill>
                  <a:srgbClr val="FF0066"/>
                </a:solidFill>
                <a:latin typeface="Segoe Print" pitchFamily="2" charset="0"/>
                <a:ea typeface="Times New Roman"/>
                <a:cs typeface="Times New Roman"/>
              </a:rPr>
              <a:t>Как эффективно подготовить ребенка к школе?</a:t>
            </a:r>
          </a:p>
        </p:txBody>
      </p:sp>
    </p:spTree>
    <p:extLst>
      <p:ext uri="{BB962C8B-B14F-4D97-AF65-F5344CB8AC3E}">
        <p14:creationId xmlns:p14="http://schemas.microsoft.com/office/powerpoint/2010/main" xmlns="" val="13229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5"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mirgeografii.ru/wp-content/uploads/2012/04/fon_ppt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948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Рисунок 6" descr="http://vizitka.offnote.net/files/images/1/7446_1311240249.jpg"/>
          <p:cNvPicPr/>
          <p:nvPr/>
        </p:nvPicPr>
        <p:blipFill rotWithShape="1">
          <a:blip r:embed="rId3" cstate="print">
            <a:extLst>
              <a:ext uri="{28A0092B-C50C-407E-A947-70E740481C1C}">
                <a14:useLocalDpi xmlns:a14="http://schemas.microsoft.com/office/drawing/2010/main" xmlns="" val="0"/>
              </a:ext>
            </a:extLst>
          </a:blip>
          <a:srcRect l="60530" t="16082" r="-1" b="6431"/>
          <a:stretch/>
        </p:blipFill>
        <p:spPr bwMode="auto">
          <a:xfrm>
            <a:off x="212651" y="1916832"/>
            <a:ext cx="2487142" cy="3816424"/>
          </a:xfrm>
          <a:prstGeom prst="rect">
            <a:avLst/>
          </a:prstGeom>
          <a:ln>
            <a:noFill/>
          </a:ln>
          <a:effectLst>
            <a:softEdge rad="112500"/>
          </a:effectLst>
          <a:extLst>
            <a:ext uri="{53640926-AAD7-44D8-BBD7-CCE9431645EC}">
              <a14:shadowObscured xmlns:a14="http://schemas.microsoft.com/office/drawing/2010/main" xmlns=""/>
            </a:ext>
          </a:extLst>
        </p:spPr>
      </p:pic>
      <p:sp>
        <p:nvSpPr>
          <p:cNvPr id="3" name="Rectangle 2"/>
          <p:cNvSpPr txBox="1">
            <a:spLocks noChangeArrowheads="1"/>
          </p:cNvSpPr>
          <p:nvPr/>
        </p:nvSpPr>
        <p:spPr bwMode="auto">
          <a:xfrm>
            <a:off x="811626" y="188640"/>
            <a:ext cx="7560840" cy="11160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3600" b="1" i="0" u="none" strike="noStrike" kern="0" cap="none" spc="0" normalizeH="0" baseline="0" noProof="0" dirty="0" smtClean="0">
                <a:ln>
                  <a:noFill/>
                </a:ln>
                <a:solidFill>
                  <a:srgbClr val="005000"/>
                </a:solidFill>
                <a:effectLst/>
                <a:uLnTx/>
                <a:uFillTx/>
                <a:latin typeface="Comic Sans MS"/>
                <a:ea typeface="+mj-ea"/>
                <a:cs typeface="+mj-cs"/>
              </a:rPr>
              <a:t>Проблемы, связанные с неготовностью ребёнка к школе</a:t>
            </a:r>
          </a:p>
        </p:txBody>
      </p:sp>
      <p:sp>
        <p:nvSpPr>
          <p:cNvPr id="6" name="Прямоугольник 5"/>
          <p:cNvSpPr/>
          <p:nvPr/>
        </p:nvSpPr>
        <p:spPr>
          <a:xfrm>
            <a:off x="2339752" y="1304726"/>
            <a:ext cx="6678488" cy="5216813"/>
          </a:xfrm>
          <a:prstGeom prst="rect">
            <a:avLst/>
          </a:prstGeom>
          <a:solidFill>
            <a:srgbClr val="CCFFFF"/>
          </a:solidFill>
          <a:effectLst>
            <a:softEdge rad="127000"/>
          </a:effectLst>
        </p:spPr>
        <p:txBody>
          <a:bodyPr wrap="square">
            <a:spAutoFit/>
          </a:bodyPr>
          <a:lstStyle/>
          <a:p>
            <a:pPr lvl="0" fontAlgn="base">
              <a:spcBef>
                <a:spcPct val="50000"/>
              </a:spcBef>
              <a:spcAft>
                <a:spcPct val="0"/>
              </a:spcAft>
            </a:pPr>
            <a:r>
              <a:rPr lang="ru-RU" b="1" dirty="0">
                <a:solidFill>
                  <a:srgbClr val="FF0000"/>
                </a:solidFill>
                <a:latin typeface="Comic Sans MS" pitchFamily="66" charset="0"/>
              </a:rPr>
              <a:t>Не подготовленный к школе ребёнок не может сосредоточиться на уроке</a:t>
            </a:r>
          </a:p>
          <a:p>
            <a:pPr lvl="0" fontAlgn="base">
              <a:spcBef>
                <a:spcPct val="50000"/>
              </a:spcBef>
              <a:spcAft>
                <a:spcPct val="0"/>
              </a:spcAft>
            </a:pPr>
            <a:r>
              <a:rPr lang="ru-RU" b="1" dirty="0">
                <a:solidFill>
                  <a:srgbClr val="FF0000"/>
                </a:solidFill>
                <a:latin typeface="Comic Sans MS" pitchFamily="66" charset="0"/>
              </a:rPr>
              <a:t>Часто отвлекается</a:t>
            </a:r>
          </a:p>
          <a:p>
            <a:pPr lvl="0" fontAlgn="base">
              <a:spcBef>
                <a:spcPct val="50000"/>
              </a:spcBef>
              <a:spcAft>
                <a:spcPct val="0"/>
              </a:spcAft>
            </a:pPr>
            <a:r>
              <a:rPr lang="ru-RU" b="1" dirty="0">
                <a:solidFill>
                  <a:srgbClr val="FF0000"/>
                </a:solidFill>
                <a:latin typeface="Comic Sans MS" pitchFamily="66" charset="0"/>
              </a:rPr>
              <a:t>Теряет нить объяснения</a:t>
            </a:r>
          </a:p>
          <a:p>
            <a:pPr lvl="0" fontAlgn="base">
              <a:spcBef>
                <a:spcPct val="50000"/>
              </a:spcBef>
              <a:spcAft>
                <a:spcPct val="0"/>
              </a:spcAft>
            </a:pPr>
            <a:r>
              <a:rPr lang="ru-RU" b="1" dirty="0">
                <a:solidFill>
                  <a:srgbClr val="FF0000"/>
                </a:solidFill>
                <a:latin typeface="Comic Sans MS" pitchFamily="66" charset="0"/>
              </a:rPr>
              <a:t>Не в состоянии включиться в общий ритм работы класса</a:t>
            </a:r>
          </a:p>
          <a:p>
            <a:pPr lvl="0" fontAlgn="base">
              <a:spcBef>
                <a:spcPct val="50000"/>
              </a:spcBef>
              <a:spcAft>
                <a:spcPct val="0"/>
              </a:spcAft>
            </a:pPr>
            <a:r>
              <a:rPr lang="ru-RU" b="1" dirty="0">
                <a:solidFill>
                  <a:srgbClr val="FF0000"/>
                </a:solidFill>
                <a:latin typeface="Comic Sans MS" pitchFamily="66" charset="0"/>
              </a:rPr>
              <a:t>Тяготеет к шаблонным действиям </a:t>
            </a:r>
          </a:p>
          <a:p>
            <a:pPr lvl="0" fontAlgn="base">
              <a:spcBef>
                <a:spcPct val="50000"/>
              </a:spcBef>
              <a:spcAft>
                <a:spcPct val="0"/>
              </a:spcAft>
            </a:pPr>
            <a:r>
              <a:rPr lang="ru-RU" b="1" dirty="0">
                <a:solidFill>
                  <a:srgbClr val="FF0000"/>
                </a:solidFill>
                <a:latin typeface="Comic Sans MS" pitchFamily="66" charset="0"/>
              </a:rPr>
              <a:t>Ждёт пошагового контроля за своими действиями</a:t>
            </a:r>
          </a:p>
          <a:p>
            <a:pPr lvl="0" fontAlgn="base">
              <a:spcBef>
                <a:spcPct val="50000"/>
              </a:spcBef>
              <a:spcAft>
                <a:spcPct val="0"/>
              </a:spcAft>
            </a:pPr>
            <a:r>
              <a:rPr lang="ru-RU" b="1" dirty="0">
                <a:solidFill>
                  <a:srgbClr val="FF0000"/>
                </a:solidFill>
                <a:latin typeface="Comic Sans MS" pitchFamily="66" charset="0"/>
              </a:rPr>
              <a:t>Сам выстроить план выполнения задания не может</a:t>
            </a:r>
          </a:p>
          <a:p>
            <a:pPr lvl="0" fontAlgn="base">
              <a:spcBef>
                <a:spcPct val="50000"/>
              </a:spcBef>
              <a:spcAft>
                <a:spcPct val="0"/>
              </a:spcAft>
            </a:pPr>
            <a:r>
              <a:rPr lang="ru-RU" b="1" dirty="0">
                <a:solidFill>
                  <a:srgbClr val="FF0000"/>
                </a:solidFill>
                <a:latin typeface="Comic Sans MS" pitchFamily="66" charset="0"/>
              </a:rPr>
              <a:t>Не стремится добиться результата, как следствия проб и ошибок</a:t>
            </a:r>
          </a:p>
          <a:p>
            <a:pPr lvl="0" fontAlgn="base">
              <a:spcBef>
                <a:spcPct val="50000"/>
              </a:spcBef>
              <a:spcAft>
                <a:spcPct val="0"/>
              </a:spcAft>
            </a:pPr>
            <a:r>
              <a:rPr lang="ru-RU" b="1" dirty="0">
                <a:solidFill>
                  <a:srgbClr val="FF0000"/>
                </a:solidFill>
                <a:latin typeface="Comic Sans MS" pitchFamily="66" charset="0"/>
              </a:rPr>
              <a:t>Теряется, когда нужно проявить инициативу</a:t>
            </a:r>
          </a:p>
          <a:p>
            <a:pPr lvl="0" fontAlgn="base">
              <a:spcBef>
                <a:spcPct val="50000"/>
              </a:spcBef>
              <a:spcAft>
                <a:spcPct val="0"/>
              </a:spcAft>
            </a:pPr>
            <a:r>
              <a:rPr lang="ru-RU" b="1" dirty="0">
                <a:solidFill>
                  <a:srgbClr val="FF0000"/>
                </a:solidFill>
                <a:latin typeface="Comic Sans MS" pitchFamily="66" charset="0"/>
              </a:rPr>
              <a:t>Реагирует на красочные детали, а когда они отсутствуют, внимание его падает</a:t>
            </a:r>
          </a:p>
        </p:txBody>
      </p:sp>
    </p:spTree>
    <p:extLst>
      <p:ext uri="{BB962C8B-B14F-4D97-AF65-F5344CB8AC3E}">
        <p14:creationId xmlns:p14="http://schemas.microsoft.com/office/powerpoint/2010/main" xmlns="" val="15985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3"/>
          <p:cNvSpPr txBox="1">
            <a:spLocks noChangeArrowheads="1"/>
          </p:cNvSpPr>
          <p:nvPr/>
        </p:nvSpPr>
        <p:spPr bwMode="auto">
          <a:xfrm>
            <a:off x="611560" y="152251"/>
            <a:ext cx="8136904" cy="900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80000"/>
              </a:lnSpc>
              <a:spcBef>
                <a:spcPct val="20000"/>
              </a:spcBef>
              <a:spcAft>
                <a:spcPct val="0"/>
              </a:spcAft>
              <a:buClrTx/>
              <a:buSzTx/>
              <a:buFontTx/>
              <a:buChar char="•"/>
              <a:tabLst/>
              <a:defRPr/>
            </a:pPr>
            <a:r>
              <a:rPr kumimoji="0" lang="ru-RU" b="1" i="0" u="none" strike="noStrike" kern="0" cap="none" spc="0" normalizeH="0" baseline="0" noProof="0" dirty="0" smtClean="0">
                <a:ln>
                  <a:noFill/>
                </a:ln>
                <a:solidFill>
                  <a:srgbClr val="0070C0"/>
                </a:solidFill>
                <a:effectLst/>
                <a:uLnTx/>
                <a:uFillTx/>
                <a:latin typeface="Comic Sans MS"/>
                <a:ea typeface="+mn-ea"/>
                <a:cs typeface="+mn-cs"/>
              </a:rPr>
              <a:t>Каким хотят видеть выпускника детского сада родители:</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ru-RU" sz="2000" b="1" i="0" u="none" strike="noStrike" kern="0" cap="none" spc="0" normalizeH="0" baseline="0" noProof="0" dirty="0" smtClean="0">
              <a:ln>
                <a:noFill/>
              </a:ln>
              <a:solidFill>
                <a:srgbClr val="FF0000"/>
              </a:solidFill>
              <a:effectLst/>
              <a:uLnTx/>
              <a:uFillTx/>
              <a:latin typeface="Comic Sans MS"/>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ru-RU" sz="1200" b="1" i="0" u="none" strike="noStrike" kern="0" cap="none" spc="0" normalizeH="0" baseline="0" noProof="0" dirty="0" smtClean="0">
              <a:ln>
                <a:noFill/>
              </a:ln>
              <a:solidFill>
                <a:srgbClr val="FFFF00"/>
              </a:solidFill>
              <a:effectLst/>
              <a:uLnTx/>
              <a:uFillTx/>
              <a:latin typeface="Comic Sans MS"/>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ru-RU" sz="800" b="0" i="0" u="none" strike="noStrike" kern="0" cap="none" spc="0" normalizeH="0" baseline="0" noProof="0" dirty="0" smtClean="0">
              <a:ln>
                <a:noFill/>
              </a:ln>
              <a:solidFill>
                <a:srgbClr val="000000"/>
              </a:solidFill>
              <a:effectLst/>
              <a:uLnTx/>
              <a:uFillTx/>
              <a:latin typeface="Comic Sans MS"/>
              <a:ea typeface="+mn-ea"/>
              <a:cs typeface="+mn-cs"/>
            </a:endParaRPr>
          </a:p>
        </p:txBody>
      </p:sp>
      <p:sp>
        <p:nvSpPr>
          <p:cNvPr id="2" name="Прямоугольник 1"/>
          <p:cNvSpPr/>
          <p:nvPr/>
        </p:nvSpPr>
        <p:spPr>
          <a:xfrm>
            <a:off x="323528" y="1412776"/>
            <a:ext cx="4464496" cy="3445495"/>
          </a:xfrm>
          <a:prstGeom prst="rect">
            <a:avLst/>
          </a:prstGeom>
          <a:solidFill>
            <a:srgbClr val="FFFF99"/>
          </a:solidFill>
          <a:effectLst>
            <a:glow rad="228600">
              <a:schemeClr val="accent2">
                <a:satMod val="175000"/>
                <a:alpha val="40000"/>
              </a:schemeClr>
            </a:glow>
          </a:effectLst>
        </p:spPr>
        <p:txBody>
          <a:bodyPr wrap="square">
            <a:spAutoFit/>
          </a:bodyPr>
          <a:lstStyle/>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Здоровый</a:t>
            </a:r>
          </a:p>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Культурный</a:t>
            </a:r>
          </a:p>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Весёлый</a:t>
            </a:r>
          </a:p>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Добрый</a:t>
            </a:r>
          </a:p>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Умный</a:t>
            </a:r>
          </a:p>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Читающий</a:t>
            </a:r>
          </a:p>
          <a:p>
            <a:pPr marL="342900" lvl="0" indent="-342900" fontAlgn="base">
              <a:lnSpc>
                <a:spcPct val="80000"/>
              </a:lnSpc>
              <a:spcBef>
                <a:spcPct val="20000"/>
              </a:spcBef>
              <a:spcAft>
                <a:spcPct val="0"/>
              </a:spcAft>
              <a:buFontTx/>
              <a:buChar char="•"/>
              <a:defRPr/>
            </a:pPr>
            <a:r>
              <a:rPr lang="ru-RU" sz="3200" b="1" kern="0" dirty="0">
                <a:solidFill>
                  <a:srgbClr val="990033"/>
                </a:solidFill>
                <a:latin typeface="Comic Sans MS"/>
              </a:rPr>
              <a:t>Сообразительный</a:t>
            </a:r>
          </a:p>
        </p:txBody>
      </p:sp>
      <p:pic>
        <p:nvPicPr>
          <p:cNvPr id="8195" name="Picture 3" descr="C:\Users\Мама\Desktop\картинки для сайта\Копия deva15[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261499" y="1268760"/>
            <a:ext cx="3674182" cy="496951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056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heel(1)">
                                      <p:cBhvr>
                                        <p:cTn id="12" dur="20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60325" y="116632"/>
            <a:ext cx="8424936" cy="927946"/>
          </a:xfrm>
          <a:prstGeom prst="rect">
            <a:avLst/>
          </a:prstGeom>
        </p:spPr>
        <p:txBody>
          <a:bodyPr wrap="square">
            <a:spAutoFit/>
          </a:bodyPr>
          <a:lstStyle/>
          <a:p>
            <a:pPr algn="ctr">
              <a:lnSpc>
                <a:spcPct val="115000"/>
              </a:lnSpc>
              <a:spcAft>
                <a:spcPts val="0"/>
              </a:spcAft>
            </a:pPr>
            <a:r>
              <a:rPr lang="uk-UA" sz="2400" b="1" dirty="0" smtClean="0">
                <a:solidFill>
                  <a:srgbClr val="7030A0"/>
                </a:solidFill>
                <a:effectLst/>
                <a:latin typeface="Segoe Print" pitchFamily="2" charset="0"/>
                <a:ea typeface="Times New Roman"/>
                <a:cs typeface="Times New Roman"/>
              </a:rPr>
              <a:t>Портрет </a:t>
            </a:r>
            <a:r>
              <a:rPr lang="uk-UA" sz="2400" b="1" dirty="0" err="1" smtClean="0">
                <a:solidFill>
                  <a:srgbClr val="7030A0"/>
                </a:solidFill>
                <a:effectLst/>
                <a:latin typeface="Segoe Print" pitchFamily="2" charset="0"/>
                <a:ea typeface="Times New Roman"/>
                <a:cs typeface="Times New Roman"/>
              </a:rPr>
              <a:t>дошкольника</a:t>
            </a:r>
            <a:r>
              <a:rPr lang="uk-UA" sz="2400" b="1" dirty="0" smtClean="0">
                <a:solidFill>
                  <a:srgbClr val="7030A0"/>
                </a:solidFill>
                <a:effectLst/>
                <a:latin typeface="Segoe Print" pitchFamily="2" charset="0"/>
                <a:ea typeface="Times New Roman"/>
                <a:cs typeface="Times New Roman"/>
              </a:rPr>
              <a:t> </a:t>
            </a:r>
            <a:r>
              <a:rPr lang="uk-UA" sz="2400" b="1" dirty="0" err="1" smtClean="0">
                <a:solidFill>
                  <a:srgbClr val="7030A0"/>
                </a:solidFill>
                <a:effectLst/>
                <a:latin typeface="Segoe Print" pitchFamily="2" charset="0"/>
                <a:ea typeface="Times New Roman"/>
                <a:cs typeface="Times New Roman"/>
              </a:rPr>
              <a:t>накануне</a:t>
            </a:r>
            <a:r>
              <a:rPr lang="uk-UA" sz="2400" b="1" dirty="0" smtClean="0">
                <a:solidFill>
                  <a:srgbClr val="7030A0"/>
                </a:solidFill>
                <a:effectLst/>
                <a:latin typeface="Segoe Print" pitchFamily="2" charset="0"/>
                <a:ea typeface="Times New Roman"/>
                <a:cs typeface="Times New Roman"/>
              </a:rPr>
              <a:t> </a:t>
            </a:r>
            <a:r>
              <a:rPr lang="uk-UA" sz="2400" b="1" dirty="0" err="1" smtClean="0">
                <a:solidFill>
                  <a:srgbClr val="7030A0"/>
                </a:solidFill>
                <a:effectLst/>
                <a:latin typeface="Segoe Print" pitchFamily="2" charset="0"/>
                <a:ea typeface="Times New Roman"/>
                <a:cs typeface="Times New Roman"/>
              </a:rPr>
              <a:t>его</a:t>
            </a:r>
            <a:r>
              <a:rPr lang="uk-UA" sz="2400" b="1" dirty="0" smtClean="0">
                <a:solidFill>
                  <a:srgbClr val="7030A0"/>
                </a:solidFill>
                <a:effectLst/>
                <a:latin typeface="Segoe Print" pitchFamily="2" charset="0"/>
                <a:ea typeface="Times New Roman"/>
                <a:cs typeface="Times New Roman"/>
              </a:rPr>
              <a:t> </a:t>
            </a:r>
            <a:r>
              <a:rPr lang="uk-UA" sz="2400" b="1" dirty="0" err="1" smtClean="0">
                <a:solidFill>
                  <a:srgbClr val="7030A0"/>
                </a:solidFill>
                <a:effectLst/>
                <a:latin typeface="Segoe Print" pitchFamily="2" charset="0"/>
                <a:ea typeface="Times New Roman"/>
                <a:cs typeface="Times New Roman"/>
              </a:rPr>
              <a:t>поступления</a:t>
            </a:r>
            <a:r>
              <a:rPr lang="uk-UA" sz="2400" b="1" dirty="0" smtClean="0">
                <a:solidFill>
                  <a:srgbClr val="7030A0"/>
                </a:solidFill>
                <a:effectLst/>
                <a:latin typeface="Segoe Print" pitchFamily="2" charset="0"/>
                <a:ea typeface="Times New Roman"/>
                <a:cs typeface="Times New Roman"/>
              </a:rPr>
              <a:t> в школу</a:t>
            </a:r>
            <a:endParaRPr lang="ru-RU" sz="2400" dirty="0">
              <a:solidFill>
                <a:srgbClr val="7030A0"/>
              </a:solidFill>
              <a:latin typeface="Segoe Print" pitchFamily="2" charset="0"/>
              <a:ea typeface="Calibri"/>
              <a:cs typeface="Times New Roman"/>
            </a:endParaRPr>
          </a:p>
        </p:txBody>
      </p:sp>
      <p:sp>
        <p:nvSpPr>
          <p:cNvPr id="3" name="Прямоугольник 2"/>
          <p:cNvSpPr/>
          <p:nvPr/>
        </p:nvSpPr>
        <p:spPr>
          <a:xfrm>
            <a:off x="332828" y="1268760"/>
            <a:ext cx="8208912" cy="4552015"/>
          </a:xfrm>
          <a:prstGeom prst="rect">
            <a:avLst/>
          </a:prstGeom>
          <a:solidFill>
            <a:srgbClr val="9999FF"/>
          </a:solidFill>
        </p:spPr>
        <p:txBody>
          <a:bodyPr wrap="square">
            <a:spAutoFit/>
          </a:bodyPr>
          <a:lstStyle/>
          <a:p>
            <a:pPr>
              <a:lnSpc>
                <a:spcPct val="115000"/>
              </a:lnSpc>
              <a:spcAft>
                <a:spcPts val="0"/>
              </a:spcAft>
            </a:pPr>
            <a:r>
              <a:rPr lang="ru-RU" dirty="0" smtClean="0">
                <a:effectLst/>
                <a:latin typeface="Times New Roman"/>
                <a:ea typeface="Times New Roman"/>
                <a:cs typeface="Times New Roman"/>
              </a:rPr>
              <a:t> </a:t>
            </a:r>
            <a:r>
              <a:rPr lang="ru-RU" b="1" dirty="0" smtClean="0">
                <a:solidFill>
                  <a:schemeClr val="bg2">
                    <a:lumMod val="25000"/>
                  </a:schemeClr>
                </a:solidFill>
                <a:effectLst/>
                <a:latin typeface="Comic Sans MS" pitchFamily="66" charset="0"/>
                <a:ea typeface="Times New Roman"/>
                <a:cs typeface="Times New Roman"/>
              </a:rPr>
              <a:t>Физическое 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ru-RU" dirty="0" smtClean="0">
                <a:solidFill>
                  <a:schemeClr val="bg2">
                    <a:lumMod val="25000"/>
                  </a:schemeClr>
                </a:solidFill>
                <a:effectLst/>
                <a:latin typeface="Comic Sans MS" pitchFamily="66" charset="0"/>
                <a:ea typeface="Times New Roman"/>
                <a:cs typeface="Times New Roman"/>
              </a:rPr>
              <a:t> </a:t>
            </a:r>
            <a:r>
              <a:rPr lang="ru-RU" b="1" dirty="0" smtClean="0">
                <a:solidFill>
                  <a:schemeClr val="bg2">
                    <a:lumMod val="25000"/>
                  </a:schemeClr>
                </a:solidFill>
                <a:effectLst/>
                <a:latin typeface="Comic Sans MS" pitchFamily="66" charset="0"/>
                <a:ea typeface="Times New Roman"/>
                <a:cs typeface="Times New Roman"/>
              </a:rPr>
              <a:t>Эмоциональное 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Социальное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Нравственное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произвольного</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поведения</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познавательной</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активности</a:t>
            </a:r>
            <a:r>
              <a:rPr lang="uk-UA" b="1" dirty="0" smtClean="0">
                <a:solidFill>
                  <a:schemeClr val="bg2">
                    <a:lumMod val="25000"/>
                  </a:schemeClr>
                </a:solidFill>
                <a:effectLst/>
                <a:latin typeface="Comic Sans MS" pitchFamily="66" charset="0"/>
                <a:ea typeface="Times New Roman"/>
                <a:cs typeface="Times New Roman"/>
              </a:rPr>
              <a:t> и основ </a:t>
            </a:r>
            <a:r>
              <a:rPr lang="uk-UA" b="1" dirty="0" err="1" smtClean="0">
                <a:solidFill>
                  <a:schemeClr val="bg2">
                    <a:lumMod val="25000"/>
                  </a:schemeClr>
                </a:solidFill>
                <a:effectLst/>
                <a:latin typeface="Comic Sans MS" pitchFamily="66" charset="0"/>
                <a:ea typeface="Times New Roman"/>
                <a:cs typeface="Times New Roman"/>
              </a:rPr>
              <a:t>логики</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b="1" dirty="0">
                <a:solidFill>
                  <a:schemeClr val="bg2">
                    <a:lumMod val="25000"/>
                  </a:schemeClr>
                </a:solidFill>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математических</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умений</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Креативное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Речевое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Художественно-эстетическое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b="1" dirty="0" err="1" smtClean="0">
                <a:solidFill>
                  <a:schemeClr val="bg2">
                    <a:lumMod val="25000"/>
                  </a:schemeClr>
                </a:solidFill>
                <a:effectLst/>
                <a:latin typeface="Comic Sans MS" pitchFamily="66" charset="0"/>
                <a:ea typeface="Times New Roman"/>
                <a:cs typeface="Times New Roman"/>
              </a:rPr>
              <a:t>Экологическое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r>
              <a:rPr lang="uk-UA" b="1" dirty="0" smtClean="0">
                <a:solidFill>
                  <a:schemeClr val="bg2">
                    <a:lumMod val="25000"/>
                  </a:schemeClr>
                </a:solidFill>
                <a:effectLst/>
                <a:latin typeface="Comic Sans MS" pitchFamily="66" charset="0"/>
                <a:ea typeface="Times New Roman"/>
                <a:cs typeface="Times New Roman"/>
              </a:rPr>
              <a:t> позитивного </a:t>
            </a:r>
            <a:r>
              <a:rPr lang="uk-UA" b="1" dirty="0" err="1" smtClean="0">
                <a:solidFill>
                  <a:schemeClr val="bg2">
                    <a:lumMod val="25000"/>
                  </a:schemeClr>
                </a:solidFill>
                <a:effectLst/>
                <a:latin typeface="Comic Sans MS" pitchFamily="66" charset="0"/>
                <a:ea typeface="Times New Roman"/>
                <a:cs typeface="Times New Roman"/>
              </a:rPr>
              <a:t>отношения</a:t>
            </a:r>
            <a:r>
              <a:rPr lang="uk-UA" b="1" dirty="0" smtClean="0">
                <a:solidFill>
                  <a:schemeClr val="bg2">
                    <a:lumMod val="25000"/>
                  </a:schemeClr>
                </a:solidFill>
                <a:effectLst/>
                <a:latin typeface="Comic Sans MS" pitchFamily="66" charset="0"/>
                <a:ea typeface="Times New Roman"/>
                <a:cs typeface="Times New Roman"/>
              </a:rPr>
              <a:t> к себе</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игровых</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умений</a:t>
            </a:r>
            <a:endParaRPr lang="ru-RU" sz="1600" dirty="0">
              <a:solidFill>
                <a:schemeClr val="bg2">
                  <a:lumMod val="25000"/>
                </a:schemeClr>
              </a:solidFill>
              <a:latin typeface="Comic Sans MS" pitchFamily="66" charset="0"/>
              <a:ea typeface="Calibri"/>
              <a:cs typeface="Times New Roman"/>
            </a:endParaRPr>
          </a:p>
          <a:p>
            <a:pPr>
              <a:lnSpc>
                <a:spcPct val="115000"/>
              </a:lnSpc>
              <a:spcAft>
                <a:spcPts val="0"/>
              </a:spcAft>
            </a:pP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Развитие</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общеобучающих</a:t>
            </a:r>
            <a:r>
              <a:rPr lang="uk-UA" b="1" dirty="0" smtClean="0">
                <a:solidFill>
                  <a:schemeClr val="bg2">
                    <a:lumMod val="25000"/>
                  </a:schemeClr>
                </a:solidFill>
                <a:effectLst/>
                <a:latin typeface="Comic Sans MS" pitchFamily="66" charset="0"/>
                <a:ea typeface="Times New Roman"/>
                <a:cs typeface="Times New Roman"/>
              </a:rPr>
              <a:t> </a:t>
            </a:r>
            <a:r>
              <a:rPr lang="uk-UA" b="1" dirty="0" err="1" smtClean="0">
                <a:solidFill>
                  <a:schemeClr val="bg2">
                    <a:lumMod val="25000"/>
                  </a:schemeClr>
                </a:solidFill>
                <a:effectLst/>
                <a:latin typeface="Comic Sans MS" pitchFamily="66" charset="0"/>
                <a:ea typeface="Times New Roman"/>
                <a:cs typeface="Times New Roman"/>
              </a:rPr>
              <a:t>умений</a:t>
            </a:r>
            <a:endParaRPr lang="ru-RU" dirty="0">
              <a:solidFill>
                <a:schemeClr val="bg2">
                  <a:lumMod val="25000"/>
                </a:schemeClr>
              </a:solidFill>
              <a:latin typeface="Comic Sans MS" pitchFamily="66" charset="0"/>
            </a:endParaRPr>
          </a:p>
        </p:txBody>
      </p:sp>
      <p:pic>
        <p:nvPicPr>
          <p:cNvPr id="9223" name="Picture 7" descr="http://img-fotki.yandex.ru/get/4814/119528728.baf/0_9c973_3ebc6dd5_X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1" y="3677776"/>
            <a:ext cx="4331511" cy="30350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4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9223"/>
                                        </p:tgtEl>
                                        <p:attrNameLst>
                                          <p:attrName>style.visibility</p:attrName>
                                        </p:attrNameLst>
                                      </p:cBhvr>
                                      <p:to>
                                        <p:strVal val="visible"/>
                                      </p:to>
                                    </p:set>
                                    <p:anim calcmode="lin" valueType="num">
                                      <p:cBhvr>
                                        <p:cTn id="16" dur="1000" fill="hold"/>
                                        <p:tgtEl>
                                          <p:spTgt spid="9223"/>
                                        </p:tgtEl>
                                        <p:attrNameLst>
                                          <p:attrName>ppt_w</p:attrName>
                                        </p:attrNameLst>
                                      </p:cBhvr>
                                      <p:tavLst>
                                        <p:tav tm="0">
                                          <p:val>
                                            <p:fltVal val="0"/>
                                          </p:val>
                                        </p:tav>
                                        <p:tav tm="100000">
                                          <p:val>
                                            <p:strVal val="#ppt_w"/>
                                          </p:val>
                                        </p:tav>
                                      </p:tavLst>
                                    </p:anim>
                                    <p:anim calcmode="lin" valueType="num">
                                      <p:cBhvr>
                                        <p:cTn id="17" dur="1000" fill="hold"/>
                                        <p:tgtEl>
                                          <p:spTgt spid="9223"/>
                                        </p:tgtEl>
                                        <p:attrNameLst>
                                          <p:attrName>ppt_h</p:attrName>
                                        </p:attrNameLst>
                                      </p:cBhvr>
                                      <p:tavLst>
                                        <p:tav tm="0">
                                          <p:val>
                                            <p:fltVal val="0"/>
                                          </p:val>
                                        </p:tav>
                                        <p:tav tm="100000">
                                          <p:val>
                                            <p:strVal val="#ppt_h"/>
                                          </p:val>
                                        </p:tav>
                                      </p:tavLst>
                                    </p:anim>
                                    <p:anim calcmode="lin" valueType="num">
                                      <p:cBhvr>
                                        <p:cTn id="18" dur="1000" fill="hold"/>
                                        <p:tgtEl>
                                          <p:spTgt spid="9223"/>
                                        </p:tgtEl>
                                        <p:attrNameLst>
                                          <p:attrName>style.rotation</p:attrName>
                                        </p:attrNameLst>
                                      </p:cBhvr>
                                      <p:tavLst>
                                        <p:tav tm="0">
                                          <p:val>
                                            <p:fltVal val="90"/>
                                          </p:val>
                                        </p:tav>
                                        <p:tav tm="100000">
                                          <p:val>
                                            <p:fltVal val="0"/>
                                          </p:val>
                                        </p:tav>
                                      </p:tavLst>
                                    </p:anim>
                                    <p:animEffect transition="in" filter="fade">
                                      <p:cBhvr>
                                        <p:cTn id="19" dur="1000"/>
                                        <p:tgtEl>
                                          <p:spTgt spid="92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nayrok.ru/uploads/posts/2011-10/1319191306_detskie-fony.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p:spPr>
      </p:pic>
      <p:sp>
        <p:nvSpPr>
          <p:cNvPr id="3" name="Rectangle 2"/>
          <p:cNvSpPr txBox="1">
            <a:spLocks noChangeArrowheads="1"/>
          </p:cNvSpPr>
          <p:nvPr/>
        </p:nvSpPr>
        <p:spPr bwMode="auto">
          <a:xfrm>
            <a:off x="1186153" y="188640"/>
            <a:ext cx="68707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800" b="1" i="0" u="none" strike="noStrike" kern="0" cap="none" spc="0" normalizeH="0" baseline="0" noProof="0" dirty="0" smtClean="0">
                <a:ln>
                  <a:noFill/>
                </a:ln>
                <a:solidFill>
                  <a:srgbClr val="0070C0"/>
                </a:solidFill>
                <a:effectLst/>
                <a:uLnTx/>
                <a:uFillTx/>
                <a:latin typeface="Comic Sans MS"/>
                <a:ea typeface="+mj-ea"/>
                <a:cs typeface="+mj-cs"/>
              </a:rPr>
              <a:t>Готовность к школе</a:t>
            </a:r>
          </a:p>
        </p:txBody>
      </p:sp>
      <p:sp>
        <p:nvSpPr>
          <p:cNvPr id="4" name="Rectangle 3"/>
          <p:cNvSpPr txBox="1">
            <a:spLocks noChangeArrowheads="1"/>
          </p:cNvSpPr>
          <p:nvPr/>
        </p:nvSpPr>
        <p:spPr bwMode="auto">
          <a:xfrm>
            <a:off x="467543" y="3796927"/>
            <a:ext cx="5832647"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ru-RU" sz="4400" b="1" i="0" u="none" strike="noStrike" kern="0" cap="none" spc="0" normalizeH="0" baseline="0" noProof="0" dirty="0" smtClean="0">
                <a:ln>
                  <a:noFill/>
                </a:ln>
                <a:solidFill>
                  <a:srgbClr val="FF0066"/>
                </a:solidFill>
                <a:effectLst/>
                <a:uLnTx/>
                <a:uFillTx/>
                <a:latin typeface="Comic Sans MS"/>
                <a:ea typeface="+mn-ea"/>
                <a:cs typeface="+mn-cs"/>
              </a:rPr>
              <a:t>Психологическая</a:t>
            </a:r>
            <a:r>
              <a:rPr kumimoji="0" lang="ru-RU" sz="4400" b="1" i="0" u="none" strike="noStrike" kern="0" cap="none" spc="0" normalizeH="0" baseline="0" noProof="0" dirty="0" smtClean="0">
                <a:ln>
                  <a:noFill/>
                </a:ln>
                <a:solidFill>
                  <a:srgbClr val="00B200"/>
                </a:solidFill>
                <a:effectLst/>
                <a:uLnTx/>
                <a:uFillTx/>
                <a:latin typeface="Comic Sans MS"/>
                <a:ea typeface="+mn-ea"/>
                <a:cs typeface="+mn-cs"/>
              </a:rPr>
              <a:t>;</a:t>
            </a:r>
          </a:p>
        </p:txBody>
      </p:sp>
      <p:pic>
        <p:nvPicPr>
          <p:cNvPr id="5125" name="Picture 5" descr="http://cs5713.userapi.com/v5713262/22e/3bBeIwauxO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4972572"/>
            <a:ext cx="2376264" cy="17063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760805" y="1206525"/>
            <a:ext cx="3874779" cy="769441"/>
          </a:xfrm>
          <a:prstGeom prst="rect">
            <a:avLst/>
          </a:prstGeom>
        </p:spPr>
        <p:txBody>
          <a:bodyPr wrap="none">
            <a:spAutoFit/>
          </a:bodyPr>
          <a:lstStyle/>
          <a:p>
            <a:pPr marL="342900" lvl="0" indent="-342900" fontAlgn="base">
              <a:spcBef>
                <a:spcPct val="20000"/>
              </a:spcBef>
              <a:spcAft>
                <a:spcPct val="0"/>
              </a:spcAft>
              <a:buFontTx/>
              <a:buChar char="•"/>
              <a:defRPr/>
            </a:pPr>
            <a:r>
              <a:rPr lang="ru-RU" sz="4400" b="1" kern="0" dirty="0">
                <a:solidFill>
                  <a:srgbClr val="FF0066"/>
                </a:solidFill>
                <a:latin typeface="Comic Sans MS"/>
              </a:rPr>
              <a:t>Физическая;</a:t>
            </a:r>
          </a:p>
        </p:txBody>
      </p:sp>
      <p:sp>
        <p:nvSpPr>
          <p:cNvPr id="5" name="Прямоугольник 4"/>
          <p:cNvSpPr/>
          <p:nvPr/>
        </p:nvSpPr>
        <p:spPr>
          <a:xfrm>
            <a:off x="593218" y="2393610"/>
            <a:ext cx="5850990" cy="769441"/>
          </a:xfrm>
          <a:prstGeom prst="rect">
            <a:avLst/>
          </a:prstGeom>
        </p:spPr>
        <p:txBody>
          <a:bodyPr wrap="square">
            <a:spAutoFit/>
          </a:bodyPr>
          <a:lstStyle/>
          <a:p>
            <a:pPr marL="342900" lvl="0" indent="-342900" fontAlgn="base">
              <a:spcBef>
                <a:spcPct val="20000"/>
              </a:spcBef>
              <a:spcAft>
                <a:spcPct val="0"/>
              </a:spcAft>
              <a:buFontTx/>
              <a:buChar char="•"/>
              <a:defRPr/>
            </a:pPr>
            <a:r>
              <a:rPr lang="ru-RU" sz="4400" b="1" kern="0" dirty="0">
                <a:solidFill>
                  <a:srgbClr val="FF0066"/>
                </a:solidFill>
                <a:latin typeface="Comic Sans MS"/>
              </a:rPr>
              <a:t>Интеллектуальная;</a:t>
            </a:r>
          </a:p>
        </p:txBody>
      </p:sp>
    </p:spTree>
    <p:extLst>
      <p:ext uri="{BB962C8B-B14F-4D97-AF65-F5344CB8AC3E}">
        <p14:creationId xmlns:p14="http://schemas.microsoft.com/office/powerpoint/2010/main" xmlns="" val="33287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62171" y="980728"/>
            <a:ext cx="7992888" cy="4401205"/>
          </a:xfrm>
          <a:prstGeom prst="rect">
            <a:avLst/>
          </a:prstGeom>
        </p:spPr>
        <p:txBody>
          <a:bodyPr wrap="square">
            <a:spAutoFit/>
          </a:bodyPr>
          <a:lstStyle/>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Психологическая готовность</a:t>
            </a:r>
          </a:p>
          <a:p>
            <a:pPr marL="342900" lvl="0" indent="-342900">
              <a:buClr>
                <a:srgbClr val="F0A22E"/>
              </a:buClr>
              <a:buSzPct val="70000"/>
              <a:defRPr/>
            </a:pPr>
            <a:r>
              <a:rPr lang="ru-RU" sz="2800" b="1" dirty="0">
                <a:solidFill>
                  <a:srgbClr val="0070C0"/>
                </a:solidFill>
                <a:latin typeface="Comic Sans MS" pitchFamily="66" charset="0"/>
                <a:cs typeface="Arial" pitchFamily="34" charset="0"/>
              </a:rPr>
              <a:t>интеллектуальная, мотивационная,</a:t>
            </a:r>
          </a:p>
          <a:p>
            <a:pPr marL="342900" lvl="0" indent="-342900">
              <a:buClr>
                <a:srgbClr val="F0A22E"/>
              </a:buClr>
              <a:buSzPct val="70000"/>
              <a:defRPr/>
            </a:pPr>
            <a:r>
              <a:rPr lang="ru-RU" sz="2800" b="1" dirty="0">
                <a:solidFill>
                  <a:srgbClr val="0070C0"/>
                </a:solidFill>
                <a:latin typeface="Comic Sans MS" pitchFamily="66" charset="0"/>
                <a:cs typeface="Arial" pitchFamily="34" charset="0"/>
              </a:rPr>
              <a:t> волевая, коммуникативная</a:t>
            </a:r>
          </a:p>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Физиологическая готовность</a:t>
            </a:r>
          </a:p>
          <a:p>
            <a:pPr marL="342900" lvl="0" indent="-342900">
              <a:buClr>
                <a:srgbClr val="F0A22E"/>
              </a:buClr>
              <a:buSzPct val="70000"/>
              <a:defRPr/>
            </a:pPr>
            <a:r>
              <a:rPr lang="ru-RU" sz="2800" b="1" dirty="0" smtClean="0">
                <a:solidFill>
                  <a:srgbClr val="0070C0"/>
                </a:solidFill>
                <a:latin typeface="Comic Sans MS" pitchFamily="66" charset="0"/>
                <a:cs typeface="Arial" pitchFamily="34" charset="0"/>
              </a:rPr>
              <a:t>физическое </a:t>
            </a:r>
            <a:r>
              <a:rPr lang="ru-RU" sz="2800" b="1" dirty="0">
                <a:solidFill>
                  <a:srgbClr val="0070C0"/>
                </a:solidFill>
                <a:latin typeface="Comic Sans MS" pitchFamily="66" charset="0"/>
                <a:cs typeface="Arial" pitchFamily="34" charset="0"/>
              </a:rPr>
              <a:t>развитие, </a:t>
            </a:r>
          </a:p>
          <a:p>
            <a:pPr marL="342900" lvl="0" indent="-342900">
              <a:buClr>
                <a:srgbClr val="F0A22E"/>
              </a:buClr>
              <a:buSzPct val="70000"/>
              <a:defRPr/>
            </a:pPr>
            <a:r>
              <a:rPr lang="ru-RU" sz="2800" b="1" dirty="0" smtClean="0">
                <a:solidFill>
                  <a:srgbClr val="0070C0"/>
                </a:solidFill>
                <a:latin typeface="Comic Sans MS" pitchFamily="66" charset="0"/>
                <a:cs typeface="Arial" pitchFamily="34" charset="0"/>
              </a:rPr>
              <a:t>состояние </a:t>
            </a:r>
            <a:r>
              <a:rPr lang="ru-RU" sz="2800" b="1" dirty="0">
                <a:solidFill>
                  <a:srgbClr val="0070C0"/>
                </a:solidFill>
                <a:latin typeface="Comic Sans MS" pitchFamily="66" charset="0"/>
                <a:cs typeface="Arial" pitchFamily="34" charset="0"/>
              </a:rPr>
              <a:t>здоровья,</a:t>
            </a:r>
          </a:p>
          <a:p>
            <a:pPr marL="342900" lvl="0" indent="-342900">
              <a:buClr>
                <a:srgbClr val="F0A22E"/>
              </a:buClr>
              <a:buSzPct val="70000"/>
              <a:defRPr/>
            </a:pPr>
            <a:r>
              <a:rPr lang="ru-RU" sz="2800" b="1" dirty="0" smtClean="0">
                <a:solidFill>
                  <a:srgbClr val="0070C0"/>
                </a:solidFill>
                <a:latin typeface="Comic Sans MS" pitchFamily="66" charset="0"/>
                <a:cs typeface="Arial" pitchFamily="34" charset="0"/>
              </a:rPr>
              <a:t>моторика </a:t>
            </a:r>
            <a:r>
              <a:rPr lang="ru-RU" sz="2800" b="1" dirty="0">
                <a:solidFill>
                  <a:srgbClr val="0070C0"/>
                </a:solidFill>
                <a:latin typeface="Comic Sans MS" pitchFamily="66" charset="0"/>
                <a:cs typeface="Arial" pitchFamily="34" charset="0"/>
              </a:rPr>
              <a:t>рук, </a:t>
            </a:r>
          </a:p>
          <a:p>
            <a:pPr marL="342900" lvl="0" indent="-342900">
              <a:buClr>
                <a:srgbClr val="F0A22E"/>
              </a:buClr>
              <a:buSzPct val="70000"/>
              <a:defRPr/>
            </a:pPr>
            <a:r>
              <a:rPr lang="ru-RU" sz="2800" b="1" dirty="0">
                <a:solidFill>
                  <a:srgbClr val="0070C0"/>
                </a:solidFill>
                <a:latin typeface="Comic Sans MS" pitchFamily="66" charset="0"/>
                <a:cs typeface="Arial" pitchFamily="34" charset="0"/>
              </a:rPr>
              <a:t>координация движений </a:t>
            </a:r>
            <a:endParaRPr lang="ru-RU" sz="2800" b="1" dirty="0">
              <a:solidFill>
                <a:srgbClr val="4E3B30"/>
              </a:solidFill>
              <a:latin typeface="Comic Sans MS" pitchFamily="66" charset="0"/>
              <a:cs typeface="Arial" pitchFamily="34" charset="0"/>
            </a:endParaRPr>
          </a:p>
          <a:p>
            <a:pPr marL="342900" lvl="0" indent="-342900">
              <a:buClr>
                <a:srgbClr val="F0A22E"/>
              </a:buClr>
              <a:buSzPct val="70000"/>
              <a:buFont typeface="Wingdings 2"/>
              <a:buChar char=""/>
              <a:defRPr/>
            </a:pPr>
            <a:r>
              <a:rPr lang="ru-RU" sz="2800" b="1" dirty="0">
                <a:solidFill>
                  <a:srgbClr val="4E3B30"/>
                </a:solidFill>
                <a:latin typeface="Comic Sans MS" pitchFamily="66" charset="0"/>
                <a:cs typeface="Arial" pitchFamily="34" charset="0"/>
              </a:rPr>
              <a:t>Специальная готовность</a:t>
            </a:r>
          </a:p>
          <a:p>
            <a:pPr marL="342900" lvl="0" indent="-342900">
              <a:buClr>
                <a:srgbClr val="F0A22E"/>
              </a:buClr>
              <a:buSzPct val="70000"/>
              <a:defRPr/>
            </a:pPr>
            <a:r>
              <a:rPr lang="ru-RU" sz="2800" b="1" dirty="0">
                <a:solidFill>
                  <a:srgbClr val="0070C0"/>
                </a:solidFill>
                <a:latin typeface="Comic Sans MS" pitchFamily="66" charset="0"/>
                <a:cs typeface="Arial" pitchFamily="34" charset="0"/>
              </a:rPr>
              <a:t>чтение, счёт, учебные умения</a:t>
            </a:r>
          </a:p>
        </p:txBody>
      </p:sp>
      <p:pic>
        <p:nvPicPr>
          <p:cNvPr id="7170" name="Picture 2" descr="C:\Users\Мама\Desktop\картинки для сайта\skola1.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2100" y="2492896"/>
            <a:ext cx="3771900" cy="3457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33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835696" y="260648"/>
            <a:ext cx="5544616" cy="1143000"/>
          </a:xfrm>
        </p:spPr>
        <p:txBody>
          <a:bodyPr>
            <a:normAutofit fontScale="90000"/>
          </a:bodyPr>
          <a:lstStyle/>
          <a:p>
            <a:pPr lvl="0">
              <a:spcBef>
                <a:spcPts val="0"/>
              </a:spcBef>
              <a:defRPr/>
            </a:pPr>
            <a:r>
              <a:rPr lang="ru-RU" sz="3600" b="1" kern="0" cap="all" dirty="0" smtClean="0">
                <a:solidFill>
                  <a:srgbClr val="7030A0"/>
                </a:solidFill>
                <a:effectLst>
                  <a:reflection blurRad="12700" stA="48000" endA="300" endPos="55000" dir="5400000" sy="-90000" algn="bl" rotWithShape="0"/>
                </a:effectLst>
                <a:latin typeface="Comic Sans MS" pitchFamily="66" charset="0"/>
                <a:ea typeface="+mn-ea"/>
                <a:cs typeface="+mn-cs"/>
              </a:rPr>
              <a:t/>
            </a:r>
            <a:br>
              <a:rPr lang="ru-RU" sz="3600" b="1" kern="0" cap="all" dirty="0" smtClean="0">
                <a:solidFill>
                  <a:srgbClr val="7030A0"/>
                </a:solidFill>
                <a:effectLst>
                  <a:reflection blurRad="12700" stA="48000" endA="300" endPos="55000" dir="5400000" sy="-90000" algn="bl" rotWithShape="0"/>
                </a:effectLst>
                <a:latin typeface="Comic Sans MS" pitchFamily="66" charset="0"/>
                <a:ea typeface="+mn-ea"/>
                <a:cs typeface="+mn-cs"/>
              </a:rPr>
            </a:br>
            <a:r>
              <a:rPr lang="ru-RU" sz="3600" b="1" kern="0" cap="all" dirty="0" smtClean="0">
                <a:solidFill>
                  <a:srgbClr val="7030A0"/>
                </a:solidFill>
                <a:effectLst>
                  <a:reflection blurRad="12700" stA="48000" endA="300" endPos="55000" dir="5400000" sy="-90000" algn="bl" rotWithShape="0"/>
                </a:effectLst>
                <a:latin typeface="Comic Sans MS" pitchFamily="66" charset="0"/>
                <a:ea typeface="+mn-ea"/>
                <a:cs typeface="+mn-cs"/>
              </a:rPr>
              <a:t>Физиологическая</a:t>
            </a:r>
            <a:r>
              <a:rPr lang="ru-RU" sz="3600" b="1" kern="0" cap="all" dirty="0">
                <a:solidFill>
                  <a:srgbClr val="7030A0"/>
                </a:solidFill>
                <a:effectLst>
                  <a:reflection blurRad="12700" stA="48000" endA="300" endPos="55000" dir="5400000" sy="-90000" algn="bl" rotWithShape="0"/>
                </a:effectLst>
                <a:latin typeface="Comic Sans MS" pitchFamily="66" charset="0"/>
                <a:ea typeface="+mn-ea"/>
                <a:cs typeface="+mn-cs"/>
              </a:rPr>
              <a:t/>
            </a:r>
            <a:br>
              <a:rPr lang="ru-RU" sz="3600" b="1" kern="0" cap="all" dirty="0">
                <a:solidFill>
                  <a:srgbClr val="7030A0"/>
                </a:solidFill>
                <a:effectLst>
                  <a:reflection blurRad="12700" stA="48000" endA="300" endPos="55000" dir="5400000" sy="-90000" algn="bl" rotWithShape="0"/>
                </a:effectLst>
                <a:latin typeface="Comic Sans MS" pitchFamily="66" charset="0"/>
                <a:ea typeface="+mn-ea"/>
                <a:cs typeface="+mn-cs"/>
              </a:rPr>
            </a:br>
            <a:r>
              <a:rPr lang="ru-RU" sz="3600" b="1" kern="0" cap="all" dirty="0">
                <a:solidFill>
                  <a:srgbClr val="7030A0"/>
                </a:solidFill>
                <a:effectLst>
                  <a:reflection blurRad="12700" stA="48000" endA="300" endPos="55000" dir="5400000" sy="-90000" algn="bl" rotWithShape="0"/>
                </a:effectLst>
                <a:latin typeface="Comic Sans MS" pitchFamily="66" charset="0"/>
                <a:ea typeface="+mn-ea"/>
                <a:cs typeface="+mn-cs"/>
              </a:rPr>
              <a:t>  готовность</a:t>
            </a:r>
            <a:r>
              <a:rPr lang="ru-RU" sz="1800" b="1" kern="0" dirty="0">
                <a:solidFill>
                  <a:srgbClr val="7030A0"/>
                </a:solidFill>
                <a:latin typeface="Comic Sans MS" pitchFamily="66" charset="0"/>
                <a:ea typeface="+mn-ea"/>
                <a:cs typeface="+mn-cs"/>
              </a:rPr>
              <a:t/>
            </a:r>
            <a:br>
              <a:rPr lang="ru-RU" sz="1800" b="1" kern="0" dirty="0">
                <a:solidFill>
                  <a:srgbClr val="7030A0"/>
                </a:solidFill>
                <a:latin typeface="Comic Sans MS" pitchFamily="66" charset="0"/>
                <a:ea typeface="+mn-ea"/>
                <a:cs typeface="+mn-cs"/>
              </a:rPr>
            </a:br>
            <a:endParaRPr lang="ru-RU" dirty="0"/>
          </a:p>
        </p:txBody>
      </p:sp>
      <p:sp>
        <p:nvSpPr>
          <p:cNvPr id="3" name="Объект 2"/>
          <p:cNvSpPr>
            <a:spLocks noGrp="1"/>
          </p:cNvSpPr>
          <p:nvPr>
            <p:ph sz="half" idx="1"/>
          </p:nvPr>
        </p:nvSpPr>
        <p:spPr>
          <a:xfrm>
            <a:off x="107504" y="1412776"/>
            <a:ext cx="5184576" cy="5328592"/>
          </a:xfrm>
          <a:solidFill>
            <a:srgbClr val="FFFF99"/>
          </a:solidFill>
        </p:spPr>
        <p:txBody>
          <a:bodyPr>
            <a:normAutofit fontScale="92500" lnSpcReduction="10000"/>
          </a:bodyPr>
          <a:lstStyle/>
          <a:p>
            <a:pPr lvl="0" fontAlgn="base">
              <a:spcAft>
                <a:spcPct val="0"/>
              </a:spcAft>
              <a:buClr>
                <a:srgbClr val="F0A22E"/>
              </a:buClr>
              <a:buSzPct val="70000"/>
              <a:buFont typeface="Wingdings 2" pitchFamily="18" charset="2"/>
              <a:buChar char=""/>
              <a:defRPr/>
            </a:pPr>
            <a:r>
              <a:rPr lang="ru-RU" b="1" kern="0" dirty="0">
                <a:solidFill>
                  <a:srgbClr val="EEECE1">
                    <a:lumMod val="10000"/>
                  </a:srgbClr>
                </a:solidFill>
                <a:latin typeface="Comic Sans MS" pitchFamily="66" charset="0"/>
                <a:cs typeface="Arial" charset="0"/>
              </a:rPr>
              <a:t>Уровень физического </a:t>
            </a:r>
          </a:p>
          <a:p>
            <a:pPr lvl="0" fontAlgn="base">
              <a:spcAft>
                <a:spcPct val="0"/>
              </a:spcAft>
              <a:buClr>
                <a:srgbClr val="F0A22E"/>
              </a:buClr>
              <a:buSzPct val="70000"/>
              <a:buNone/>
              <a:defRPr/>
            </a:pPr>
            <a:r>
              <a:rPr lang="ru-RU" b="1" kern="0" dirty="0">
                <a:solidFill>
                  <a:srgbClr val="EEECE1">
                    <a:lumMod val="10000"/>
                  </a:srgbClr>
                </a:solidFill>
                <a:latin typeface="Comic Sans MS" pitchFamily="66" charset="0"/>
                <a:cs typeface="Arial" charset="0"/>
              </a:rPr>
              <a:t>развития в соответствии</a:t>
            </a:r>
          </a:p>
          <a:p>
            <a:pPr lvl="0" fontAlgn="base">
              <a:spcAft>
                <a:spcPct val="0"/>
              </a:spcAft>
              <a:buClr>
                <a:srgbClr val="F0A22E"/>
              </a:buClr>
              <a:buSzPct val="70000"/>
              <a:buNone/>
              <a:defRPr/>
            </a:pPr>
            <a:r>
              <a:rPr lang="ru-RU" b="1" kern="0" dirty="0">
                <a:solidFill>
                  <a:srgbClr val="EEECE1">
                    <a:lumMod val="10000"/>
                  </a:srgbClr>
                </a:solidFill>
                <a:latin typeface="Comic Sans MS" pitchFamily="66" charset="0"/>
                <a:cs typeface="Arial" charset="0"/>
              </a:rPr>
              <a:t> с возрастными нормами.</a:t>
            </a:r>
          </a:p>
          <a:p>
            <a:pPr lvl="0" fontAlgn="base">
              <a:spcAft>
                <a:spcPct val="0"/>
              </a:spcAft>
              <a:buClr>
                <a:srgbClr val="F0A22E"/>
              </a:buClr>
              <a:buSzPct val="70000"/>
              <a:buFont typeface="Wingdings 2" pitchFamily="18" charset="2"/>
              <a:buChar char=""/>
              <a:defRPr/>
            </a:pPr>
            <a:r>
              <a:rPr lang="ru-RU" b="1" kern="0" dirty="0">
                <a:solidFill>
                  <a:srgbClr val="EEECE1">
                    <a:lumMod val="10000"/>
                  </a:srgbClr>
                </a:solidFill>
                <a:latin typeface="Comic Sans MS" pitchFamily="66" charset="0"/>
                <a:cs typeface="Arial" charset="0"/>
              </a:rPr>
              <a:t>Состояние здоровья.</a:t>
            </a:r>
          </a:p>
          <a:p>
            <a:pPr lvl="0" fontAlgn="base">
              <a:spcAft>
                <a:spcPct val="0"/>
              </a:spcAft>
              <a:buClr>
                <a:srgbClr val="F0A22E"/>
              </a:buClr>
              <a:buSzPct val="70000"/>
              <a:buFont typeface="Wingdings 2" pitchFamily="18" charset="2"/>
              <a:buChar char=""/>
              <a:defRPr/>
            </a:pPr>
            <a:r>
              <a:rPr lang="ru-RU" b="1" kern="0" dirty="0">
                <a:solidFill>
                  <a:srgbClr val="EEECE1">
                    <a:lumMod val="10000"/>
                  </a:srgbClr>
                </a:solidFill>
                <a:latin typeface="Comic Sans MS" pitchFamily="66" charset="0"/>
                <a:cs typeface="Arial" charset="0"/>
              </a:rPr>
              <a:t>Развитие мелких мышц руки.</a:t>
            </a:r>
          </a:p>
          <a:p>
            <a:pPr lvl="0" fontAlgn="base">
              <a:spcAft>
                <a:spcPct val="0"/>
              </a:spcAft>
              <a:buClr>
                <a:srgbClr val="F0A22E"/>
              </a:buClr>
              <a:buSzPct val="70000"/>
              <a:buFont typeface="Wingdings 2" pitchFamily="18" charset="2"/>
              <a:buChar char=""/>
              <a:defRPr/>
            </a:pPr>
            <a:r>
              <a:rPr lang="ru-RU" b="1" kern="0" dirty="0" smtClean="0">
                <a:solidFill>
                  <a:srgbClr val="EEECE1">
                    <a:lumMod val="10000"/>
                  </a:srgbClr>
                </a:solidFill>
                <a:latin typeface="Comic Sans MS" pitchFamily="66" charset="0"/>
                <a:cs typeface="Arial" charset="0"/>
              </a:rPr>
              <a:t>Пространственная </a:t>
            </a:r>
            <a:r>
              <a:rPr lang="ru-RU" b="1" kern="0" dirty="0">
                <a:solidFill>
                  <a:srgbClr val="EEECE1">
                    <a:lumMod val="10000"/>
                  </a:srgbClr>
                </a:solidFill>
                <a:latin typeface="Comic Sans MS" pitchFamily="66" charset="0"/>
                <a:cs typeface="Arial" charset="0"/>
              </a:rPr>
              <a:t>организация </a:t>
            </a:r>
            <a:r>
              <a:rPr lang="ru-RU" b="1" kern="0" dirty="0" smtClean="0">
                <a:solidFill>
                  <a:srgbClr val="EEECE1">
                    <a:lumMod val="10000"/>
                  </a:srgbClr>
                </a:solidFill>
                <a:latin typeface="Comic Sans MS" pitchFamily="66" charset="0"/>
                <a:cs typeface="Arial" charset="0"/>
              </a:rPr>
              <a:t>и</a:t>
            </a:r>
          </a:p>
          <a:p>
            <a:pPr lvl="0" fontAlgn="base">
              <a:spcAft>
                <a:spcPct val="0"/>
              </a:spcAft>
              <a:buClr>
                <a:srgbClr val="F0A22E"/>
              </a:buClr>
              <a:buSzPct val="70000"/>
              <a:buNone/>
              <a:defRPr/>
            </a:pPr>
            <a:r>
              <a:rPr lang="ru-RU" b="1" kern="0" dirty="0" smtClean="0">
                <a:solidFill>
                  <a:srgbClr val="EEECE1">
                    <a:lumMod val="10000"/>
                  </a:srgbClr>
                </a:solidFill>
                <a:latin typeface="Comic Sans MS" pitchFamily="66" charset="0"/>
                <a:cs typeface="Arial" charset="0"/>
              </a:rPr>
              <a:t>    координация движений, в том  числе  </a:t>
            </a:r>
            <a:r>
              <a:rPr lang="ru-RU" b="1" kern="0" dirty="0">
                <a:solidFill>
                  <a:srgbClr val="EEECE1">
                    <a:lumMod val="10000"/>
                  </a:srgbClr>
                </a:solidFill>
                <a:latin typeface="Comic Sans MS" pitchFamily="66" charset="0"/>
                <a:cs typeface="Arial" charset="0"/>
              </a:rPr>
              <a:t>координация «глаз-рука».</a:t>
            </a:r>
          </a:p>
          <a:p>
            <a:pPr lvl="0" fontAlgn="base">
              <a:spcAft>
                <a:spcPct val="0"/>
              </a:spcAft>
              <a:buClr>
                <a:srgbClr val="F0A22E"/>
              </a:buClr>
              <a:buSzPct val="70000"/>
              <a:buFont typeface="Wingdings 2" pitchFamily="18" charset="2"/>
              <a:buChar char=""/>
              <a:defRPr/>
            </a:pPr>
            <a:r>
              <a:rPr lang="ru-RU" b="1" kern="0" dirty="0">
                <a:solidFill>
                  <a:srgbClr val="EEECE1">
                    <a:lumMod val="10000"/>
                  </a:srgbClr>
                </a:solidFill>
                <a:latin typeface="Comic Sans MS" pitchFamily="66" charset="0"/>
                <a:cs typeface="Arial" charset="0"/>
              </a:rPr>
              <a:t>Готовность к учебным нагрузкам</a:t>
            </a:r>
            <a:endParaRPr lang="ru-RU" sz="1800" b="1" kern="0" dirty="0">
              <a:solidFill>
                <a:srgbClr val="EEECE1">
                  <a:lumMod val="10000"/>
                </a:srgbClr>
              </a:solidFill>
              <a:latin typeface="Comic Sans MS" pitchFamily="66" charset="0"/>
            </a:endParaRPr>
          </a:p>
          <a:p>
            <a:endParaRPr lang="ru-RU" dirty="0"/>
          </a:p>
        </p:txBody>
      </p:sp>
      <p:pic>
        <p:nvPicPr>
          <p:cNvPr id="11267" name="Picture 3" descr="C:\Users\Мама\Desktop\картинки для сайта\3788.jpg"/>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556792"/>
            <a:ext cx="3813226" cy="347446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32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 calcmode="lin" valueType="num">
                                      <p:cBhvr>
                                        <p:cTn id="12" dur="1000" fill="hold"/>
                                        <p:tgtEl>
                                          <p:spTgt spid="11267"/>
                                        </p:tgtEl>
                                        <p:attrNameLst>
                                          <p:attrName>ppt_w</p:attrName>
                                        </p:attrNameLst>
                                      </p:cBhvr>
                                      <p:tavLst>
                                        <p:tav tm="0">
                                          <p:val>
                                            <p:fltVal val="0"/>
                                          </p:val>
                                        </p:tav>
                                        <p:tav tm="100000">
                                          <p:val>
                                            <p:strVal val="#ppt_w"/>
                                          </p:val>
                                        </p:tav>
                                      </p:tavLst>
                                    </p:anim>
                                    <p:anim calcmode="lin" valueType="num">
                                      <p:cBhvr>
                                        <p:cTn id="13" dur="1000" fill="hold"/>
                                        <p:tgtEl>
                                          <p:spTgt spid="11267"/>
                                        </p:tgtEl>
                                        <p:attrNameLst>
                                          <p:attrName>ppt_h</p:attrName>
                                        </p:attrNameLst>
                                      </p:cBhvr>
                                      <p:tavLst>
                                        <p:tav tm="0">
                                          <p:val>
                                            <p:fltVal val="0"/>
                                          </p:val>
                                        </p:tav>
                                        <p:tav tm="100000">
                                          <p:val>
                                            <p:strVal val="#ppt_h"/>
                                          </p:val>
                                        </p:tav>
                                      </p:tavLst>
                                    </p:anim>
                                    <p:anim calcmode="lin" valueType="num">
                                      <p:cBhvr>
                                        <p:cTn id="14" dur="1000" fill="hold"/>
                                        <p:tgtEl>
                                          <p:spTgt spid="1126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12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fade">
                                      <p:cBhvr>
                                        <p:cTn id="44" dur="1000"/>
                                        <p:tgtEl>
                                          <p:spTgt spid="3">
                                            <p:txEl>
                                              <p:pRg st="4" end="4"/>
                                            </p:txEl>
                                          </p:spTgt>
                                        </p:tgtEl>
                                      </p:cBhvr>
                                    </p:animEffect>
                                    <p:anim calcmode="lin" valueType="num">
                                      <p:cBhvr>
                                        <p:cTn id="4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1000"/>
                                        <p:tgtEl>
                                          <p:spTgt spid="3">
                                            <p:txEl>
                                              <p:pRg st="5" end="5"/>
                                            </p:txEl>
                                          </p:spTgt>
                                        </p:tgtEl>
                                      </p:cBhvr>
                                    </p:animEffect>
                                    <p:anim calcmode="lin" valueType="num">
                                      <p:cBhvr>
                                        <p:cTn id="5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1303</Words>
  <Application>Microsoft Office PowerPoint</Application>
  <PresentationFormat>Экран (4:3)</PresentationFormat>
  <Paragraphs>173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Что такое «готовность к школе»? </vt:lpstr>
      <vt:lpstr>Слайд 2</vt:lpstr>
      <vt:lpstr>Слайд 3</vt:lpstr>
      <vt:lpstr>Слайд 4</vt:lpstr>
      <vt:lpstr>Слайд 5</vt:lpstr>
      <vt:lpstr>Слайд 6</vt:lpstr>
      <vt:lpstr>Слайд 7</vt:lpstr>
      <vt:lpstr>Слайд 8</vt:lpstr>
      <vt:lpstr> Физиологическая   готовность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такое «готовность к школе»?</dc:title>
  <dc:creator>Мама</dc:creator>
  <cp:lastModifiedBy>Notebook</cp:lastModifiedBy>
  <cp:revision>36</cp:revision>
  <cp:lastPrinted>2013-08-28T21:06:03Z</cp:lastPrinted>
  <dcterms:created xsi:type="dcterms:W3CDTF">2012-10-29T16:38:34Z</dcterms:created>
  <dcterms:modified xsi:type="dcterms:W3CDTF">2018-10-25T11:05:49Z</dcterms:modified>
</cp:coreProperties>
</file>