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792" r:id="rId12"/>
  </p:sldMasterIdLst>
  <p:sldIdLst>
    <p:sldId id="25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645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1970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65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431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80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50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84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147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149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01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79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58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6977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957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239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27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7412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234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244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736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75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924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733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6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983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771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46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07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122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91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0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9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3780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66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6105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7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8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0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13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46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2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9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78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45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64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98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13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0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1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66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18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4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024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1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2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0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772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19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1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11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1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71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8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200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382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8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626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715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6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86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88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157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5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54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20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286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417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510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7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96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88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59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7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70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708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874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32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49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93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3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30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00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33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42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0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1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691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982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6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04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4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968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930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27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27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078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9551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94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39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28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580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1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26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65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43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80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50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8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147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1490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01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08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8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5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2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4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2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2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mayli.ru/smile/detia-774.html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152" y="1735955"/>
            <a:ext cx="4607281" cy="3386089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47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3-х лет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260648"/>
            <a:ext cx="305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«Детский сад 209»</a:t>
            </a:r>
          </a:p>
          <a:p>
            <a:pPr algn="ctr"/>
            <a:r>
              <a:rPr lang="ru-RU" dirty="0" smtClean="0"/>
              <a:t> г. Ярославль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877272"/>
            <a:ext cx="1905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Ю.В. Яновская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1" y="188640"/>
            <a:ext cx="4878423" cy="936104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Симптом обесценивания</a:t>
            </a:r>
            <a:endParaRPr lang="ru-RU" sz="28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Изменяется отношение ребенка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к любимым вещам и игрушкам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(он может бросать их, ломать)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 к людям (малыш может стукнуть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или обозвать маму грубыми словами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4012" y="1268760"/>
            <a:ext cx="4680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</a:rPr>
              <a:t>Это следующий этап исследовательской деятельности ребенка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не путайте с агрессией).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Потом он поймет, что такое его поведение может быть неприятно другим людям.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А пока… Пока он подражает взрослым, ему интересно смотреть на их реакцию (а что  будет, если…)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1857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>
                <a:solidFill>
                  <a:schemeClr val="tx2"/>
                </a:solidFill>
                <a:cs typeface="Arial" charset="0"/>
              </a:rPr>
              <a:t>Что делать?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 Направляйте энергию ребенка в мирное русло.  Например, если малыш рвет книжку, предложите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ему рвать старые журналы.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Подключите свою фантазию, обыграйте неприятный момент с  использованием игрушек. Например, если малыш  отказывается одеваться на прогулку, то предложите ему одеть куклу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или медведя, пусть он поиграет роль взрослого. В конце концов ребенок согласится одеться и сам тоже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6" y="3789040"/>
            <a:ext cx="2099468" cy="288481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39740"/>
            <a:ext cx="460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u="sng" dirty="0">
                <a:solidFill>
                  <a:schemeClr val="tx2"/>
                </a:solidFill>
                <a:latin typeface="Monotype Corsiva" pitchFamily="66" charset="0"/>
                <a:cs typeface="Arial" charset="0"/>
              </a:rPr>
              <a:t>В заключении: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19906" y="458788"/>
            <a:ext cx="8104188" cy="59093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  <a:cs typeface="+mn-cs"/>
              </a:rPr>
              <a:t>		</a:t>
            </a:r>
            <a:endParaRPr lang="ru-RU" b="1" dirty="0" smtClean="0">
              <a:latin typeface="Bookman Old Style" pitchFamily="18" charset="0"/>
              <a:cs typeface="+mn-cs"/>
            </a:endParaRPr>
          </a:p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Кризис может начаться уже с 2,5 лет, а закончиться в 3,5-4 года.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2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Постарайтесь выработать правильную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 линию 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своего поведения, станьте более гибкими, расширьте права и обязанности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3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Позвольте малышу быть самостоятельным. Не вмешивайтесь (по возможности) в дела ребенка, если он не просит. Дочь, пыхтя, натягивает кофточку, так хочется ей помочь, но малышка не оценит Вашего стремления, скорее всего, она будет громко сопротивляться.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4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как бы испытывает Ваш характер, проверяя по несколько раз в день, действительно ли то, что было запрещено утром, запретят и вечером. Проявите твердость. Установите четкие запреты (нельзя убегать на улице от мамы, трогать горячую плиту и т.д.) Запретов не должно быть слишком много. Этой линии поведения должны придерживаться все члены семьи (или хотя бы папа с мамой).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5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многие слова и поступки повторяет за Вами, поэтому следите за собой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4832" y="335757"/>
            <a:ext cx="8034337" cy="61247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	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  <a:cs typeface="+mn-cs"/>
              </a:rPr>
              <a:t>6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При вспышках упрямства, гнева попробуйте отвлечь малыша на что-нибудь нейтральное.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7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8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Используйте игру для сглаживания кризисных вспышек. Например, если ребенок отказывается есть, не настаивайте, посадите мишку за стол и пусть малыш его кормит, но мишка хочет есть по очереди – ложка ему, ложка Коле. Обыграть можно многое: поездку в машине, умывание, одевание,…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9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10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Любите ребенка и показывайте ему, что он Вам дорог даже заплаканный, упрямый, капризный.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                                           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				  </a:t>
            </a:r>
            <a:r>
              <a:rPr lang="ru-RU" sz="32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Желаем   Вам </a:t>
            </a:r>
            <a:r>
              <a:rPr lang="ru-RU" sz="32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удачи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08138" y="3395663"/>
            <a:ext cx="541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3. </a:t>
            </a:r>
            <a:r>
              <a:rPr lang="en-US" b="1" dirty="0">
                <a:solidFill>
                  <a:schemeClr val="tx2"/>
                </a:solidFill>
              </a:rPr>
              <a:t>http://allforchildren.ru/pictures/pictures_index.php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13" y="381000"/>
            <a:ext cx="47736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  <a:cs typeface="+mn-cs"/>
              </a:rPr>
              <a:t>В презентации использованы следующие материалы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2677" y="1457325"/>
            <a:ext cx="8892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1. Обухова Л.Ф. Детская психология. Теории, факты, проблемы. – М.: </a:t>
            </a:r>
            <a:r>
              <a:rPr lang="ru-RU" b="1" dirty="0" err="1">
                <a:solidFill>
                  <a:schemeClr val="tx2"/>
                </a:solidFill>
              </a:rPr>
              <a:t>Триволина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2009.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2238" y="1987550"/>
            <a:ext cx="8640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2. Смирнова Е.О. Детская психология : учеб. для студ. </a:t>
            </a:r>
            <a:r>
              <a:rPr lang="ru-RU" b="1" dirty="0" err="1">
                <a:solidFill>
                  <a:schemeClr val="tx2"/>
                </a:solidFill>
              </a:rPr>
              <a:t>высш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пед</a:t>
            </a:r>
            <a:r>
              <a:rPr lang="ru-RU" b="1" dirty="0">
                <a:solidFill>
                  <a:schemeClr val="tx2"/>
                </a:solidFill>
              </a:rPr>
              <a:t>. учеб. заведений, обучающихся по специальности «Дошкольная педагогика и психология» / Е. О. Смирнова. — М.: </a:t>
            </a:r>
            <a:r>
              <a:rPr lang="ru-RU" b="1" dirty="0" err="1">
                <a:solidFill>
                  <a:schemeClr val="tx2"/>
                </a:solidFill>
              </a:rPr>
              <a:t>Гуманитар</a:t>
            </a:r>
            <a:r>
              <a:rPr lang="ru-RU" b="1" dirty="0">
                <a:solidFill>
                  <a:schemeClr val="tx2"/>
                </a:solidFill>
              </a:rPr>
              <a:t>. изд. центр ВЛАДОС, </a:t>
            </a:r>
            <a:r>
              <a:rPr lang="ru-RU" b="1" dirty="0" smtClean="0">
                <a:solidFill>
                  <a:schemeClr val="tx2"/>
                </a:solidFill>
              </a:rPr>
              <a:t>2010. </a:t>
            </a:r>
            <a:r>
              <a:rPr lang="ru-RU" b="1" dirty="0">
                <a:solidFill>
                  <a:schemeClr val="tx2"/>
                </a:solidFill>
              </a:rPr>
              <a:t>— 366 с.  - (Учебник для вузов).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763713" y="4117975"/>
            <a:ext cx="495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4. </a:t>
            </a:r>
            <a:r>
              <a:rPr lang="en-US" b="1" dirty="0">
                <a:solidFill>
                  <a:schemeClr val="tx2"/>
                </a:solidFill>
              </a:rPr>
              <a:t>http://3-years.ru/razvitie/crisis-3-year-old.html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9"/>
          <p:cNvGrpSpPr>
            <a:grpSpLocks/>
          </p:cNvGrpSpPr>
          <p:nvPr/>
        </p:nvGrpSpPr>
        <p:grpSpPr bwMode="auto">
          <a:xfrm>
            <a:off x="6516216" y="3942574"/>
            <a:ext cx="2474937" cy="2808287"/>
            <a:chOff x="827584" y="3501922"/>
            <a:chExt cx="2808312" cy="3095431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Прямоугольник 2"/>
          <p:cNvSpPr/>
          <p:nvPr/>
        </p:nvSpPr>
        <p:spPr>
          <a:xfrm>
            <a:off x="1619673" y="1859340"/>
            <a:ext cx="5853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Потребность в движении.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Стремление к самостоятельности.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Ребенок начинает говорить о себе не в третьем, а в    первом лице.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развитие – бурный физический рост.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Ребенок осознает себя как отдельного человека со своими желаниями и особенностями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87" y="4149080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754471" y="447954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687096" y="1004960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1103134" y="1442293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H="1" flipV="1">
            <a:off x="-250675" y="1913666"/>
            <a:ext cx="2077761" cy="21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1046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3"/>
          <p:cNvGrpSpPr>
            <a:grpSpLocks/>
          </p:cNvGrpSpPr>
          <p:nvPr/>
        </p:nvGrpSpPr>
        <p:grpSpPr bwMode="auto">
          <a:xfrm>
            <a:off x="7057236" y="714486"/>
            <a:ext cx="830882" cy="1679476"/>
            <a:chOff x="7864293" y="476672"/>
            <a:chExt cx="1100195" cy="217149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285999" y="548679"/>
            <a:ext cx="4852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tx2"/>
                </a:solidFill>
              </a:rPr>
              <a:t>Особенности развития ребенка в возрасте 3х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663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86339" y="476672"/>
            <a:ext cx="317132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467544" y="5157192"/>
            <a:ext cx="13668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Признаки кризиса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3х   лет:</a:t>
            </a:r>
          </a:p>
          <a:p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800" dirty="0"/>
              <a:t>• </a:t>
            </a:r>
            <a:r>
              <a:rPr lang="ru-RU" sz="3200" dirty="0" smtClean="0">
                <a:solidFill>
                  <a:schemeClr val="tx2"/>
                </a:solidFill>
              </a:rPr>
              <a:t>Негативизм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• Упрямство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Строптивость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Своеволие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Протест-бунт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Симптом </a:t>
            </a:r>
            <a:r>
              <a:rPr lang="ru-RU" sz="3200" dirty="0" smtClean="0">
                <a:solidFill>
                  <a:schemeClr val="tx2"/>
                </a:solidFill>
              </a:rPr>
              <a:t>обесценивания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Деспотизм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155" y="4581128"/>
            <a:ext cx="2723226" cy="17179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2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81948" y="4893092"/>
            <a:ext cx="777983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dirty="0">
                <a:solidFill>
                  <a:srgbClr val="003399"/>
                </a:solidFill>
                <a:cs typeface="Arial" charset="0"/>
              </a:rPr>
              <a:t>Часто это проявляется в отношении ребенка к пище: дома ребенок отказывается от определенного продукта, но когда этим же продуктом его угощают другие люди, он спокойно и с удовольствием ест.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Что делать?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Например, вместо вопроса, «Ты будешь кушать?», задайте вопрос: «Ты будешь кушать гречневую кашу или рисовую?»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53817" y="188640"/>
            <a:ext cx="5436096" cy="1080120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Негативизм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80" y="1215161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40C0"/>
                </a:solidFill>
                <a:cs typeface="Arial" charset="0"/>
              </a:rPr>
              <a:t>Ребенок поступает вопреки не только  родителям, но порой даже своему собственному желанию. Малыш отказывается выполнять просьбы не потому, что ему не хочется, а только потому, что его об этом попросили</a:t>
            </a:r>
          </a:p>
          <a:p>
            <a:endParaRPr lang="ru-RU" b="1" dirty="0" smtClean="0">
              <a:solidFill>
                <a:srgbClr val="0040C0"/>
              </a:solidFill>
              <a:cs typeface="Arial" charset="0"/>
            </a:endParaRPr>
          </a:p>
          <a:p>
            <a:r>
              <a:rPr lang="ru-RU" b="1" dirty="0" smtClean="0">
                <a:solidFill>
                  <a:srgbClr val="007635"/>
                </a:solidFill>
              </a:rPr>
              <a:t>Например, мама предлагает идти на прогулку. Малыш, который обожает гулять, почему-то заявляет: «Не пойду!» Почему? Потому что это мама предложила идти гулять, а не он сам так решил!</a:t>
            </a:r>
          </a:p>
          <a:p>
            <a:r>
              <a:rPr lang="ru-RU" b="1" dirty="0">
                <a:solidFill>
                  <a:srgbClr val="007635"/>
                </a:solidFill>
              </a:rPr>
              <a:t>	</a:t>
            </a:r>
            <a:r>
              <a:rPr lang="ru-RU" b="1" dirty="0" smtClean="0">
                <a:solidFill>
                  <a:srgbClr val="007635"/>
                </a:solidFill>
              </a:rPr>
              <a:t>				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1272"/>
            <a:ext cx="2304256" cy="29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9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811" y="4475476"/>
            <a:ext cx="50784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853817" y="188640"/>
            <a:ext cx="4878423" cy="864096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Упрямство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71" y="11305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Когда ребенок упрямится, он настаивает на чем-то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не потому, что ему этого сильно хочется, а потому, что он это потребовал: «Я так решил!».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2626310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chemeClr val="tx2"/>
                </a:solidFill>
              </a:rPr>
              <a:t>Например, </a:t>
            </a:r>
            <a:r>
              <a:rPr lang="ru-RU" dirty="0" smtClean="0">
                <a:solidFill>
                  <a:schemeClr val="tx2"/>
                </a:solidFill>
              </a:rPr>
              <a:t>малыш просит дать ему мяч. Но мяча нет, и мама предлагает ему  замену, например, его любимую книжку. Малыш понимает, что книжка намного интереснее, чем мяч. Но все равно настаивает на своем: «Дай мяч!» Почему? Потому что это мама предложила книжку, а не он сам так решил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9216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6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Капризность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24744"/>
            <a:ext cx="644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Это действия, которые лишены разумного основания, т.е. «Я так хочу и все!!!»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329855" y="1988840"/>
            <a:ext cx="4191000" cy="1213318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ПРОЯВЛЕНИЯ КАПРИЗОВ</a:t>
            </a:r>
            <a:endParaRPr lang="ru-RU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83531" y="5319048"/>
            <a:ext cx="2684463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Продолжить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начатое дело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1252" y="4162780"/>
            <a:ext cx="3467100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Двигательное перевозбуждение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32040" y="4023648"/>
            <a:ext cx="3769841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Недовольство, раздражительность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91819" y="5464108"/>
            <a:ext cx="1492250" cy="57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Плач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25762" y="3363353"/>
            <a:ext cx="0" cy="80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36096" y="3501008"/>
            <a:ext cx="0" cy="52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3363353"/>
            <a:ext cx="0" cy="1955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4008" y="3363353"/>
            <a:ext cx="0" cy="2100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7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303102" y="404664"/>
            <a:ext cx="5789178" cy="1008112"/>
          </a:xfrm>
          <a:prstGeom prst="roundRect">
            <a:avLst>
              <a:gd name="adj" fmla="val 42870"/>
            </a:avLst>
          </a:prstGeom>
          <a:ln w="19050">
            <a:solidFill>
              <a:srgbClr val="007635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8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ОТЛИЧИЯ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1501336"/>
            <a:ext cx="3200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КАПРИЗЫ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07" y="2204864"/>
            <a:ext cx="2816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32040" y="1501337"/>
            <a:ext cx="3024336" cy="576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УПРЯМСТВО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4008" y="2204865"/>
            <a:ext cx="345638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 на поведение или требование родителей</a:t>
            </a:r>
            <a:endParaRPr lang="ru-RU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739655" y="3501008"/>
            <a:ext cx="3360737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уступить,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настоять на своем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932040" y="5013176"/>
            <a:ext cx="2592288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хочу!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228184" y="3018408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6228184" y="4530576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Истерика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5824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Громогласный плач.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Крики.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Битье </a:t>
            </a:r>
            <a:r>
              <a:rPr lang="ru-RU" sz="2000" dirty="0">
                <a:solidFill>
                  <a:schemeClr val="tx2"/>
                </a:solidFill>
              </a:rPr>
              <a:t>головой о стену или пол.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Расцарапывание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лица.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551837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1"/>
              </a:solidFill>
            </a:endParaRPr>
          </a:p>
          <a:p>
            <a:endParaRPr lang="ru-RU" i="1" dirty="0">
              <a:solidFill>
                <a:schemeClr val="accent1"/>
              </a:solidFill>
            </a:endParaRPr>
          </a:p>
          <a:p>
            <a:endParaRPr lang="ru-RU" i="1" dirty="0" smtClean="0">
              <a:solidFill>
                <a:schemeClr val="accent1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Возникают </a:t>
            </a:r>
            <a:r>
              <a:rPr lang="ru-RU" i="1" dirty="0">
                <a:solidFill>
                  <a:schemeClr val="tx2"/>
                </a:solidFill>
              </a:rPr>
              <a:t>в ответ на обиду или неприятное </a:t>
            </a:r>
          </a:p>
          <a:p>
            <a:r>
              <a:rPr lang="ru-RU" i="1" dirty="0">
                <a:solidFill>
                  <a:schemeClr val="tx2"/>
                </a:solidFill>
              </a:rPr>
              <a:t>известие, усиливаются при повышенном внимании </a:t>
            </a:r>
          </a:p>
          <a:p>
            <a:r>
              <a:rPr lang="ru-RU" i="1" dirty="0">
                <a:solidFill>
                  <a:schemeClr val="tx2"/>
                </a:solidFill>
              </a:rPr>
              <a:t>окружающих и могут прекратиться после того, </a:t>
            </a:r>
          </a:p>
          <a:p>
            <a:r>
              <a:rPr lang="ru-RU" i="1" dirty="0">
                <a:solidFill>
                  <a:schemeClr val="tx2"/>
                </a:solidFill>
              </a:rPr>
              <a:t>как это внимание иссякнет.</a:t>
            </a:r>
          </a:p>
        </p:txBody>
      </p:sp>
      <p:sp>
        <p:nvSpPr>
          <p:cNvPr id="7" name="Овал 6" hidden="1"/>
          <p:cNvSpPr/>
          <p:nvPr/>
        </p:nvSpPr>
        <p:spPr>
          <a:xfrm>
            <a:off x="1151620" y="3081865"/>
            <a:ext cx="5464156" cy="151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827088" y="476672"/>
            <a:ext cx="7489825" cy="1152128"/>
          </a:xfrm>
          <a:prstGeom prst="beve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Условия возникновения капризов: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7139" y="4797153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Переутомление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0162" y="2780928"/>
            <a:ext cx="3520187" cy="1152128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Некомфортная обстановка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7140" y="3933056"/>
            <a:ext cx="3520188" cy="864096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Плохое  самочувствие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3905" y="1772816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Повышенная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эмоциональная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возбудимость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20C0C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7140" y="5781387"/>
            <a:ext cx="3596444" cy="757289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Чувствительность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475656" y="1628800"/>
            <a:ext cx="72008" cy="455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47664" y="2276872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1547664" y="3356992"/>
            <a:ext cx="11924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1547664" y="4365104"/>
            <a:ext cx="1169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1547664" y="5301209"/>
            <a:ext cx="1169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47664" y="6183909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663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11_Тема Office</vt:lpstr>
      <vt:lpstr>12_Тема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Notebook</cp:lastModifiedBy>
  <cp:revision>31</cp:revision>
  <dcterms:created xsi:type="dcterms:W3CDTF">2012-01-28T09:52:06Z</dcterms:created>
  <dcterms:modified xsi:type="dcterms:W3CDTF">2018-10-25T10:56:41Z</dcterms:modified>
</cp:coreProperties>
</file>