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7" r:id="rId4"/>
    <p:sldId id="274" r:id="rId5"/>
    <p:sldId id="258" r:id="rId6"/>
    <p:sldId id="272" r:id="rId7"/>
    <p:sldId id="259" r:id="rId8"/>
    <p:sldId id="271" r:id="rId9"/>
    <p:sldId id="266" r:id="rId10"/>
    <p:sldId id="268" r:id="rId11"/>
    <p:sldId id="261" r:id="rId12"/>
    <p:sldId id="262" r:id="rId13"/>
    <p:sldId id="26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003399"/>
    <a:srgbClr val="0000FF"/>
    <a:srgbClr val="D60093"/>
    <a:srgbClr val="00FF00"/>
    <a:srgbClr val="FF66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исунок5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9"/>
              <a:chOff x="252" y="509"/>
              <a:chExt cx="630" cy="3549"/>
            </a:xfrm>
          </p:grpSpPr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 rot="5400000">
              <a:off x="1180" y="-394"/>
              <a:ext cx="3195" cy="5333"/>
              <a:chOff x="1635" y="772"/>
              <a:chExt cx="3665" cy="4102"/>
            </a:xfrm>
          </p:grpSpPr>
          <p:grpSp>
            <p:nvGrpSpPr>
              <p:cNvPr id="33" name="Group 16"/>
              <p:cNvGrpSpPr>
                <a:grpSpLocks/>
              </p:cNvGrpSpPr>
              <p:nvPr/>
            </p:nvGrpSpPr>
            <p:grpSpPr bwMode="auto">
              <a:xfrm>
                <a:off x="1635" y="781"/>
                <a:ext cx="734" cy="4093"/>
                <a:chOff x="1635" y="781"/>
                <a:chExt cx="734" cy="4093"/>
              </a:xfrm>
            </p:grpSpPr>
            <p:sp>
              <p:nvSpPr>
                <p:cNvPr id="4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5" y="825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9" y="783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4" y="807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69" y="817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4" name="Group 21"/>
              <p:cNvGrpSpPr>
                <a:grpSpLocks/>
              </p:cNvGrpSpPr>
              <p:nvPr/>
            </p:nvGrpSpPr>
            <p:grpSpPr bwMode="auto">
              <a:xfrm>
                <a:off x="2603" y="772"/>
                <a:ext cx="733" cy="4092"/>
                <a:chOff x="1633" y="783"/>
                <a:chExt cx="733" cy="4092"/>
              </a:xfrm>
            </p:grpSpPr>
            <p:sp>
              <p:nvSpPr>
                <p:cNvPr id="4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1" y="826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7" y="785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0" y="809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66" y="818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3597" y="781"/>
                <a:ext cx="735" cy="4093"/>
                <a:chOff x="1638" y="781"/>
                <a:chExt cx="735" cy="4093"/>
              </a:xfrm>
            </p:grpSpPr>
            <p:sp>
              <p:nvSpPr>
                <p:cNvPr id="4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38" y="825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4" y="783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8" y="807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5" y="817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6" name="Group 31"/>
              <p:cNvGrpSpPr>
                <a:grpSpLocks/>
              </p:cNvGrpSpPr>
              <p:nvPr/>
            </p:nvGrpSpPr>
            <p:grpSpPr bwMode="auto">
              <a:xfrm>
                <a:off x="4565" y="772"/>
                <a:ext cx="735" cy="4092"/>
                <a:chOff x="1636" y="783"/>
                <a:chExt cx="735" cy="4092"/>
              </a:xfrm>
            </p:grpSpPr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8" y="826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1" y="785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7" y="809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1" y="818"/>
                  <a:ext cx="0" cy="4051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Line 38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39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Line 4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25" name="Line 42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Line 4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5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3660" y="528"/>
              <a:ext cx="629" cy="3548"/>
              <a:chOff x="253" y="509"/>
              <a:chExt cx="629" cy="3548"/>
            </a:xfrm>
          </p:grpSpPr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 flipV="1">
                <a:off x="253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Line 54"/>
              <p:cNvSpPr>
                <a:spLocks noChangeShapeType="1"/>
              </p:cNvSpPr>
              <p:nvPr/>
            </p:nvSpPr>
            <p:spPr bwMode="auto">
              <a:xfrm flipV="1">
                <a:off x="671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13" name="Line 5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5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Line 6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7" name="AutoShape 3260"/>
          <p:cNvSpPr>
            <a:spLocks noChangeArrowheads="1"/>
          </p:cNvSpPr>
          <p:nvPr userDrawn="1"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58" name="Picture 3258" descr="ED00184_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9" name="Picture 3261" descr="j0291071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60" name="Picture 3262" descr="j0303337"/>
          <p:cNvPicPr>
            <a:picLocks noChangeAspect="1" noChangeArrowheads="1" noCrop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07" name="Rectangle 326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08" name="Rectangle 326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09BE3-208B-4A60-9AE9-32C3B8589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D45A4-A8A8-4D92-A3E5-37FA8C351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58DB-AB35-48B7-80C7-7686932F9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76BC7-CF78-4B58-950A-8C46BC3A6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D524D-5DA4-4D05-998F-EE94A21C0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52D83-21AD-4479-B6B4-F25CFC93B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256D3-7870-42B4-B7FB-FE2B83D1F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9B8CC-8A42-43B5-8587-E140C2155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95FDC-EDC4-4A48-AB47-AFB657612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6A756-7213-4794-B5D9-11F297C32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6BE7E-09F6-4C67-823E-4A1B2F993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4881752-D6D0-468B-AEA6-0A5E4C633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 userDrawn="1"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1060" name="Picture 36" descr="ED00184_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ransition spd="slow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524000"/>
          </a:xfrm>
          <a:noFill/>
        </p:spPr>
        <p:txBody>
          <a:bodyPr/>
          <a:lstStyle/>
          <a:p>
            <a:pPr eaLnBrk="1" hangingPunct="1"/>
            <a:endParaRPr lang="ru-RU" sz="4800" dirty="0" smtClean="0">
              <a:solidFill>
                <a:srgbClr val="FF66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057400"/>
            <a:ext cx="7162800" cy="3429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«ПООЩРЕНИЕ </a:t>
            </a:r>
          </a:p>
          <a:p>
            <a:pPr algn="l" eaLnBrk="1" hangingPunct="1">
              <a:defRPr/>
            </a:pPr>
            <a:r>
              <a:rPr lang="ru-RU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И  НАКАЗАНИЕ </a:t>
            </a:r>
          </a:p>
          <a:p>
            <a:pPr algn="l" eaLnBrk="1" hangingPunct="1">
              <a:defRPr/>
            </a:pPr>
            <a:r>
              <a:rPr lang="ru-RU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РЕБЁНКА </a:t>
            </a:r>
          </a:p>
          <a:p>
            <a:pPr algn="l" eaLnBrk="1" hangingPunct="1">
              <a:defRPr/>
            </a:pPr>
            <a:r>
              <a:rPr lang="ru-RU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В СЕМЬЕ»</a:t>
            </a:r>
          </a:p>
        </p:txBody>
      </p:sp>
      <p:pic>
        <p:nvPicPr>
          <p:cNvPr id="3076" name="Picture 2" descr="C:\Documents and Settings\Вадим\Мои документы\Дети и родители 1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3657600"/>
            <a:ext cx="2057400" cy="2157413"/>
          </a:xfrm>
          <a:prstGeom prst="rect">
            <a:avLst/>
          </a:prstGeom>
          <a:noFill/>
          <a:ln w="9525">
            <a:solidFill>
              <a:srgbClr val="0000FF">
                <a:alpha val="72156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ДЛЯ ОБСУЖДЕНИЯ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906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Tx/>
              <a:buNone/>
            </a:pPr>
            <a:r>
              <a:rPr lang="ru-RU" sz="2800" dirty="0" smtClean="0"/>
              <a:t>           </a:t>
            </a:r>
            <a:r>
              <a:rPr lang="ru-RU" sz="2800" b="1" dirty="0" smtClean="0">
                <a:solidFill>
                  <a:srgbClr val="002060"/>
                </a:solidFill>
              </a:rPr>
              <a:t>У Вас дома пропали деньги. Ребенок говорит, что он их не брал. А через пару дней Вы находите спрятанные у ребенка деньги. Ребёнок вас обманул. Как поступить и такой ситуации?</a:t>
            </a:r>
          </a:p>
        </p:txBody>
      </p:sp>
      <p:pic>
        <p:nvPicPr>
          <p:cNvPr id="12292" name="Picture 4" descr="01_05_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7600" y="3581400"/>
            <a:ext cx="2971800" cy="2971800"/>
          </a:xfrm>
          <a:prstGeom prst="rect">
            <a:avLst/>
          </a:prstGeom>
          <a:noFill/>
          <a:ln w="9525">
            <a:solidFill>
              <a:srgbClr val="003399">
                <a:alpha val="87057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4582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Физическое наказание детей.</a:t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Родителей всегда волновал вопрос о физическом наказании детей: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его приемлемость,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формы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и необходимость. </a:t>
            </a:r>
          </a:p>
        </p:txBody>
      </p:sp>
      <p:pic>
        <p:nvPicPr>
          <p:cNvPr id="13316" name="Picture 4" descr="C:\Documents and Settings\Вадим\Мои документы\Родители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24200" y="4495800"/>
            <a:ext cx="29718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ОСОБОЕ МНЕНИЕ</a:t>
            </a:r>
            <a:r>
              <a:rPr lang="ru-RU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  <a:br>
              <a:rPr lang="ru-RU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2800" b="1" i="1" dirty="0" smtClean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Физическое наказание детей следует применять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исключительных случаях,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только тогда, когда исчерпаны все другие методы воздействия: убеждение, объяснение неприемлемости его поведения, лишение ребенка каких-либо преимуществ или удовольствий.                                                    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        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Физическое наказание детей правомерно, </a:t>
            </a:r>
            <a:r>
              <a:rPr lang="ru-RU" sz="2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если поведение ребенка представляет угрозу для его жизни и здоровья  или  для  жизни и здоровья окружающих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(Например: младшего брата или сестры).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         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Недопустимо физическое наказание ребенка, приносящее вред его физическому здоровью 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(удары по голове, нанесение тяжких увечий).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b="1" dirty="0" smtClean="0">
              <a:latin typeface="Bookman Old Style" pitchFamily="18" charset="0"/>
            </a:endParaRPr>
          </a:p>
        </p:txBody>
      </p:sp>
      <p:pic>
        <p:nvPicPr>
          <p:cNvPr id="14340" name="Picture 2" descr="C:\Documents and Settings\Вадим\Мои документы\Дети и родители12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34200" y="228600"/>
            <a:ext cx="1397000" cy="1714500"/>
          </a:xfrm>
          <a:prstGeom prst="rect">
            <a:avLst/>
          </a:prstGeom>
          <a:noFill/>
          <a:ln w="9525">
            <a:solidFill>
              <a:srgbClr val="0000FF">
                <a:alpha val="85881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sz="quarter"/>
          </p:nvPr>
        </p:nvSpPr>
        <p:spPr>
          <a:xfrm>
            <a:off x="762000" y="1066800"/>
            <a:ext cx="7772400" cy="306705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CC0000"/>
                </a:solidFill>
              </a:rPr>
              <a:t/>
            </a:r>
            <a:br>
              <a:rPr lang="ru-RU" sz="2000" dirty="0" smtClean="0">
                <a:solidFill>
                  <a:srgbClr val="CC0000"/>
                </a:solidFill>
              </a:rPr>
            </a:br>
            <a:r>
              <a:rPr lang="ru-RU" sz="2000" dirty="0" smtClean="0">
                <a:solidFill>
                  <a:srgbClr val="CC0000"/>
                </a:solidFill>
              </a:rPr>
              <a:t/>
            </a:r>
            <a:br>
              <a:rPr lang="ru-RU" sz="2000" dirty="0" smtClean="0">
                <a:solidFill>
                  <a:srgbClr val="CC0000"/>
                </a:solidFill>
              </a:rPr>
            </a:br>
            <a:r>
              <a:rPr lang="ru-RU" sz="2000" dirty="0" smtClean="0">
                <a:solidFill>
                  <a:srgbClr val="CC0000"/>
                </a:solidFill>
              </a:rPr>
              <a:t/>
            </a:r>
            <a:br>
              <a:rPr lang="ru-RU" sz="2000" dirty="0" smtClean="0">
                <a:solidFill>
                  <a:srgbClr val="CC0000"/>
                </a:solidFill>
              </a:rPr>
            </a:br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Самое дорогое для нас –</a:t>
            </a:r>
            <a:b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это наши дети! </a:t>
            </a:r>
            <a:b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наша задача быть терпеливее с ними , </a:t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воспитывать  </a:t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минимальными психологическими травмами.</a:t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Picture 2" descr="C:\Documents and Settings\Вадим\Мои документы\Ученик7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3886200"/>
            <a:ext cx="1676400" cy="1973263"/>
          </a:xfrm>
          <a:prstGeom prst="rect">
            <a:avLst/>
          </a:prstGeom>
          <a:noFill/>
          <a:ln w="9525">
            <a:solidFill>
              <a:srgbClr val="0000FF">
                <a:alpha val="87842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066800"/>
            <a:ext cx="8229600" cy="5059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Tx/>
              <a:buNone/>
            </a:pPr>
            <a:r>
              <a:rPr lang="ru-RU" dirty="0" smtClean="0"/>
              <a:t>           </a:t>
            </a:r>
            <a:r>
              <a:rPr lang="ru-RU" sz="3600" dirty="0" smtClean="0">
                <a:solidFill>
                  <a:srgbClr val="FF0000"/>
                </a:solidFill>
              </a:rPr>
              <a:t>Наказание и поощрение как основные методы воспитания, преследуют конечную цель - благо ребенка.</a:t>
            </a:r>
            <a:r>
              <a:rPr lang="ru-RU" sz="3600" dirty="0" smtClean="0"/>
              <a:t> </a:t>
            </a:r>
          </a:p>
          <a:p>
            <a:pPr algn="just" eaLnBrk="1" hangingPunct="1">
              <a:buFontTx/>
              <a:buNone/>
            </a:pPr>
            <a:r>
              <a:rPr lang="ru-RU" sz="3600" dirty="0" smtClean="0"/>
              <a:t>         </a:t>
            </a:r>
            <a:r>
              <a:rPr lang="ru-RU" sz="3600" dirty="0" smtClean="0">
                <a:solidFill>
                  <a:srgbClr val="0000FF"/>
                </a:solidFill>
              </a:rPr>
              <a:t>И то, и другое должно быть продиктовано родительской любовью и заботой. </a:t>
            </a:r>
          </a:p>
          <a:p>
            <a:pPr eaLnBrk="1" hangingPunct="1">
              <a:buFontTx/>
              <a:buNone/>
            </a:pPr>
            <a:r>
              <a:rPr lang="ru-RU" sz="3600" dirty="0" smtClean="0"/>
              <a:t> 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4100" name="Picture 4" descr="C:\Documents and Settings\Вадим\Мои документы\Дети и родители 9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38600" y="5181600"/>
            <a:ext cx="2286000" cy="1490663"/>
          </a:xfrm>
          <a:prstGeom prst="rect">
            <a:avLst/>
          </a:prstGeom>
          <a:noFill/>
          <a:ln w="9525">
            <a:solidFill>
              <a:srgbClr val="0000FF">
                <a:alpha val="79999"/>
              </a:srgbClr>
            </a:solidFill>
            <a:miter lim="800000"/>
            <a:headEnd/>
            <a:tailEnd/>
          </a:ln>
        </p:spPr>
      </p:pic>
      <p:pic>
        <p:nvPicPr>
          <p:cNvPr id="4101" name="Picture 5" descr="C:\Documents and Settings\Вадим\Мои документы\Дети и родители 10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5200" y="5183188"/>
            <a:ext cx="1371600" cy="1489075"/>
          </a:xfrm>
          <a:prstGeom prst="rect">
            <a:avLst/>
          </a:prstGeom>
          <a:noFill/>
          <a:ln w="9525">
            <a:solidFill>
              <a:srgbClr val="0000FF">
                <a:alpha val="79999"/>
              </a:srgbClr>
            </a:solidFill>
            <a:miter lim="800000"/>
            <a:headEnd/>
            <a:tailEnd/>
          </a:ln>
        </p:spPr>
      </p:pic>
      <p:pic>
        <p:nvPicPr>
          <p:cNvPr id="4102" name="Picture 6" descr="C:\Documents and Settings\Вадим\Мои документы\Дети и родители 5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00200" y="5181600"/>
            <a:ext cx="1371600" cy="1517650"/>
          </a:xfrm>
          <a:prstGeom prst="rect">
            <a:avLst/>
          </a:prstGeom>
          <a:noFill/>
          <a:ln w="9525">
            <a:solidFill>
              <a:srgbClr val="0000FF">
                <a:alpha val="79999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762000" y="3048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Несколько советов о поощрениях: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Tx/>
              <a:buNone/>
              <a:defRPr/>
            </a:pPr>
            <a:r>
              <a:rPr lang="ru-RU" sz="2400" dirty="0" smtClean="0">
                <a:solidFill>
                  <a:srgbClr val="0000FF"/>
                </a:solidFill>
              </a:rPr>
              <a:t>             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Поощряйте ребенка улыбкой, словом, ласковым прикосновением руки, когда он старательно моет посуду, готовит уроки, с радостью играет с младшим братом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 eaLnBrk="1" hangingPunct="1">
              <a:buFontTx/>
              <a:buNone/>
              <a:defRPr/>
            </a:pPr>
            <a:r>
              <a:rPr lang="ru-RU" sz="2400" dirty="0" smtClean="0"/>
              <a:t>             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Дарите ребёнку подарки, но при этом учите его, 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их принимать, быть благодарными за любые знаки внимания, проявленные к нему.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b="1" u="sng" dirty="0" smtClean="0">
                <a:solidFill>
                  <a:srgbClr val="FF5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ребёнок поощряется деньгами, вы должны знать, каким образом он ими распорядится,  обсудите это с ним.</a:t>
            </a:r>
          </a:p>
        </p:txBody>
      </p:sp>
      <p:pic>
        <p:nvPicPr>
          <p:cNvPr id="5124" name="Picture 3" descr="H:\ШШККООЛЛАА\ШШШКККОООЛЛЛААА\анимации Гаряева\смайлики\cache_34314861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9000" y="457200"/>
            <a:ext cx="13335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C:\Documents and Settings\Вадим\Мои документы\Учащиеся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14800" y="5192713"/>
            <a:ext cx="1676400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457200"/>
            <a:ext cx="8229600" cy="5668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Tx/>
              <a:buNone/>
              <a:defRPr/>
            </a:pPr>
            <a:r>
              <a:rPr lang="ru-RU" sz="1800" dirty="0" smtClean="0">
                <a:solidFill>
                  <a:srgbClr val="D60093"/>
                </a:solidFill>
              </a:rPr>
              <a:t>           </a:t>
            </a:r>
            <a:r>
              <a:rPr lang="ru-RU" sz="2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Поощрение дает более эффективный результат, чем наказание. Вызывая положительные эмоции, оно способствует формированию позитивных качеств личности, таких как: чувство собственного достоинства, доброжелательности, чуткости, дисциплинированности, ответственности, т. д. </a:t>
            </a:r>
          </a:p>
          <a:p>
            <a:pPr algn="just" eaLnBrk="1" hangingPunct="1">
              <a:buFontTx/>
              <a:buNone/>
              <a:defRPr/>
            </a:pPr>
            <a:endParaRPr lang="ru-RU" sz="2000" dirty="0" smtClean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Tx/>
              <a:buNone/>
              <a:defRPr/>
            </a:pPr>
            <a:r>
              <a:rPr lang="ru-RU" sz="2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Вместе с тем не следует слишком увлекаться поощрениями. Чрезмерное </a:t>
            </a:r>
            <a:r>
              <a:rPr lang="ru-RU" sz="2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заласкивание</a:t>
            </a: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захваливание порождают самодовольство, тщеславие, эгоизм.</a:t>
            </a:r>
            <a:r>
              <a:rPr lang="ru-RU" sz="2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частых необоснованных поощрениях дети привыкают к ним и не ценят.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6147" name="Picture 6" descr="C:\Documents and Settings\Вадим\Мои документы\Дети и родители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4724400"/>
            <a:ext cx="23653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7" descr="C:\Documents and Settings\Вадим\Мои документы\Дети и родители 6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0" y="4343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C:\Documents and Settings\Вадим\Мои документы\Дети и родители 4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0" y="3886200"/>
            <a:ext cx="3703638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3400" y="609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5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сожалению, бывает так:</a:t>
            </a: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609600" y="1143000"/>
            <a:ext cx="8077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/>
              <a:t>    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ребенок ведет себя хорошо, 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родители не обращают 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него внимания, 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если плохо – то наказывают. </a:t>
            </a:r>
          </a:p>
        </p:txBody>
      </p:sp>
      <p:pic>
        <p:nvPicPr>
          <p:cNvPr id="7172" name="Picture 1" descr="C:\Documents and Settings\Вадим\Мои документы\Девочк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19400" y="4191000"/>
            <a:ext cx="3770313" cy="2514600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наказания детей</a:t>
            </a: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838200"/>
            <a:ext cx="4953000" cy="50593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        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любом наказании ребенок должен быть уверен, что его по-прежнему любят, и даже будучи наказанным, он не остается без родительской любви.</a:t>
            </a:r>
          </a:p>
          <a:p>
            <a:pPr eaLnBrk="1" hangingPunct="1">
              <a:buFontTx/>
              <a:buNone/>
              <a:defRPr/>
            </a:pPr>
            <a:r>
              <a:rPr lang="ru-RU" sz="1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Наказание должно быть соразмерно проступку.</a:t>
            </a:r>
          </a:p>
          <a:p>
            <a:pPr eaLnBrk="1" hangingPunct="1">
              <a:buFontTx/>
              <a:buNone/>
              <a:defRPr/>
            </a:pPr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Ребенок должен быть информирован о том, за какие проступки последует наказание и в какой форме,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у ребенка не было путаницы из-за непоследовательного поведения взрослых.</a:t>
            </a:r>
            <a:endParaRPr lang="ru-RU" sz="1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При любом наказании детей они не должны быть лишены удовлетворения их биологических и физиологических потребностей.</a:t>
            </a:r>
          </a:p>
          <a:p>
            <a:pPr eaLnBrk="1" hangingPunct="1">
              <a:defRPr/>
            </a:pPr>
            <a:endParaRPr lang="ru-RU" sz="3200" b="1" dirty="0" smtClean="0"/>
          </a:p>
        </p:txBody>
      </p:sp>
      <p:pic>
        <p:nvPicPr>
          <p:cNvPr id="8196" name="Picture 2" descr="H:\ШШККООЛЛАА\ШШШКККОООЛЛЛААА\анимации Гаряева\05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10200" y="2819400"/>
            <a:ext cx="3505200" cy="2971800"/>
          </a:xfrm>
          <a:noFill/>
          <a:ln>
            <a:solidFill>
              <a:srgbClr val="7030A0">
                <a:alpha val="74117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 детей младшего школьного возраста не полностью развито чувство времени. 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 такая формулировка, как </a:t>
            </a:r>
            <a:r>
              <a:rPr lang="ru-RU" sz="2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«Если ты будешь всю неделю убирать за собой игрушки, то в воскресенье я куплю тебе новый диск с мультфильмами»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неприемлема. </a:t>
            </a:r>
          </a:p>
          <a:p>
            <a:pPr eaLnBrk="1" hangingPunct="1">
              <a:buFontTx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eaLnBrk="1" hangingPunct="1">
              <a:buFontTx/>
              <a:buNone/>
              <a:defRPr/>
            </a:pP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Лучше завести специальный календарь, и в конце каждого дня вместе с ребенком совместно «выставлять оценку» за пройденный день, отмечая его определенным цветом: красный – отлично, оранжевый – хорошо, желтый – средненько, а зеленый – плохо. В конце недели ребенок сам увидит, какой была его неделя.</a:t>
            </a:r>
          </a:p>
          <a:p>
            <a:pPr eaLnBrk="1" hangingPunct="1">
              <a:buFontTx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pic>
        <p:nvPicPr>
          <p:cNvPr id="9220" name="Picture 2" descr="C:\Documents and Settings\Вадим\Мои документы\Ученик6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0" y="5029200"/>
            <a:ext cx="137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" descr="H:\ШШККООЛЛАА\ШШШКККОООЛЛЛААА\анимации Гаряева\смайлики\6417892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91400" y="1524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C:\Documents and Settings\Вадим\Мои документы\Ученик3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19400" y="5181600"/>
            <a:ext cx="12192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algn="ctr" eaLnBrk="1" hangingPunct="1">
              <a:buFontTx/>
              <a:buNone/>
              <a:defRPr/>
            </a:pPr>
            <a:r>
              <a:rPr lang="ru-RU" dirty="0" smtClean="0"/>
              <a:t>       </a:t>
            </a:r>
            <a: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Постарайтесь пробудить чувство совести, помогите осознать ошибку,  желание исправить её.</a:t>
            </a:r>
          </a:p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4" name="Picture 4" descr="C:\Documents and Settings\Вадим\Мои документы\Дети и родители2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4592638"/>
            <a:ext cx="2819400" cy="2265362"/>
          </a:xfrm>
          <a:prstGeom prst="rect">
            <a:avLst/>
          </a:prstGeom>
          <a:noFill/>
          <a:ln>
            <a:solidFill>
              <a:schemeClr val="accent2">
                <a:lumMod val="75000"/>
                <a:alpha val="82000"/>
              </a:schemeClr>
            </a:solidFill>
          </a:ln>
        </p:spPr>
      </p:pic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3600" dirty="0">
                <a:solidFill>
                  <a:srgbClr val="9900FF"/>
                </a:solidFill>
              </a:rPr>
              <a:t>      </a:t>
            </a:r>
            <a:r>
              <a:rPr lang="ru-RU" sz="36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наказания должен бояться ребенок, не гнева,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36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 Вашего огорчения.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      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Родители, помните!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05400"/>
          </a:xfrm>
        </p:spPr>
        <p:txBody>
          <a:bodyPr/>
          <a:lstStyle/>
          <a:p>
            <a:pPr eaLnBrk="1" hangingPunct="1">
              <a:defRPr/>
            </a:pPr>
            <a:endParaRPr lang="ru-RU" sz="800" dirty="0" smtClean="0"/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          </a:t>
            </a: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ru-RU" sz="2000" dirty="0" smtClean="0"/>
              <a:t>           </a:t>
            </a:r>
            <a:r>
              <a:rPr lang="ru-RU" sz="2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Наказывайте ребенка только в том случае, когда без наказания нельзя обойтись, когда оно явно целесообразно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Контролируйте поведение ребёнка, старайтесь 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предупредить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возможные отрицательные поступки.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ru-RU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Важно подчеркнуть, что наказывается 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поступок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не 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22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наказания проступок должен быть «предан забвению». </a:t>
            </a: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Наказание должно в некоторых случаях отменяться, если ребёнок обещает в будущем исправить своё поведение, не повторять своих ошибок.</a:t>
            </a: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Имейте мужество извиниться перед ребёнком, если наказали его незаслуженно.</a:t>
            </a:r>
          </a:p>
          <a:p>
            <a:pPr eaLnBrk="1" hangingPunct="1">
              <a:buFontTx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eaLnBrk="1" hangingPunct="1">
              <a:buFontTx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</a:p>
        </p:txBody>
      </p:sp>
      <p:pic>
        <p:nvPicPr>
          <p:cNvPr id="11268" name="Picture 3" descr="H:\ШШККООЛЛАА\ШШШКККОООЛЛЛААА\анимации Гаряева\1056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9200" y="228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C:\Documents and Settings\Вадим\Мои документы\Ребенок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0" y="152400"/>
            <a:ext cx="12763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610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Слайд 1</vt:lpstr>
      <vt:lpstr>Слайд 2</vt:lpstr>
      <vt:lpstr>Несколько советов о поощрениях:</vt:lpstr>
      <vt:lpstr>Слайд 4</vt:lpstr>
      <vt:lpstr>К сожалению, бывает так:</vt:lpstr>
      <vt:lpstr>Правила наказания детей. </vt:lpstr>
      <vt:lpstr>Слайд 7</vt:lpstr>
      <vt:lpstr> </vt:lpstr>
      <vt:lpstr>       Родители, помните!</vt:lpstr>
      <vt:lpstr> СИТУАЦИЯ ДЛЯ ОБСУЖДЕНИЯ</vt:lpstr>
      <vt:lpstr>   Физическое наказание детей. </vt:lpstr>
      <vt:lpstr>ОСОБОЕ МНЕНИЕ: </vt:lpstr>
      <vt:lpstr>   Самое дорогое для нас – это наши дети!   И наша задача быть терпеливее с ними ,  воспитывать   с минимальными психологическими травмами.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Урок</dc:subject>
  <dc:creator>Стрелкова Н.</dc:creator>
  <cp:lastModifiedBy>Notebook</cp:lastModifiedBy>
  <cp:revision>78</cp:revision>
  <cp:lastPrinted>1601-01-01T00:00:00Z</cp:lastPrinted>
  <dcterms:created xsi:type="dcterms:W3CDTF">1601-01-01T00:00:00Z</dcterms:created>
  <dcterms:modified xsi:type="dcterms:W3CDTF">2018-10-25T11:26:09Z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