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0" r:id="rId2"/>
    <p:sldMasterId id="2147483723" r:id="rId3"/>
  </p:sldMasterIdLst>
  <p:notesMasterIdLst>
    <p:notesMasterId r:id="rId26"/>
  </p:notesMasterIdLst>
  <p:sldIdLst>
    <p:sldId id="256" r:id="rId4"/>
    <p:sldId id="320" r:id="rId5"/>
    <p:sldId id="314" r:id="rId6"/>
    <p:sldId id="308" r:id="rId7"/>
    <p:sldId id="259" r:id="rId8"/>
    <p:sldId id="260" r:id="rId9"/>
    <p:sldId id="261" r:id="rId10"/>
    <p:sldId id="326" r:id="rId11"/>
    <p:sldId id="310" r:id="rId12"/>
    <p:sldId id="317" r:id="rId13"/>
    <p:sldId id="311" r:id="rId14"/>
    <p:sldId id="315" r:id="rId15"/>
    <p:sldId id="262" r:id="rId16"/>
    <p:sldId id="265" r:id="rId17"/>
    <p:sldId id="266" r:id="rId18"/>
    <p:sldId id="267" r:id="rId19"/>
    <p:sldId id="327" r:id="rId20"/>
    <p:sldId id="309" r:id="rId21"/>
    <p:sldId id="318" r:id="rId22"/>
    <p:sldId id="316" r:id="rId23"/>
    <p:sldId id="322" r:id="rId24"/>
    <p:sldId id="321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CC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6" d="100"/>
          <a:sy n="76" d="100"/>
        </p:scale>
        <p:origin x="-97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73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751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5163"/>
            <a:ext cx="45577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33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2713A59-3CDD-4E13-8426-7915F348D6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2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285BD3-6654-431E-9F16-188987CD346B}" type="slidenum">
              <a:rPr lang="ru-RU"/>
              <a:pPr/>
              <a:t>1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>
              <a:latin typeface="Calibri" pitchFamily="34" charset="0"/>
              <a:ea typeface="SimSun" charset="0"/>
              <a:cs typeface="SimSun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</a:pPr>
            <a:fld id="{0C77BD0F-D814-47A3-85A8-2CC1EB85961B}" type="slidenum">
              <a:rPr lang="ru-RU" sz="1200">
                <a:latin typeface="Calibri" pitchFamily="34" charset="0"/>
              </a:rPr>
              <a:pPr algn="r">
                <a:buClrTx/>
                <a:buFontTx/>
                <a:buNone/>
              </a:pPr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5A3A7-5525-49E9-A9AB-9E792964181C}" type="slidenum">
              <a:rPr lang="ru-RU"/>
              <a:pPr/>
              <a:t>5</a:t>
            </a:fld>
            <a:endParaRPr 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4783F3-A685-42DA-ABF3-08829373A1E1}" type="slidenum">
              <a:rPr lang="ru-RU"/>
              <a:pPr/>
              <a:t>6</a:t>
            </a:fld>
            <a:endParaRPr 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284E0D-0C28-4537-954D-8C683A07EA0D}" type="slidenum">
              <a:rPr lang="ru-RU"/>
              <a:pPr/>
              <a:t>7</a:t>
            </a:fld>
            <a:endParaRPr 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005A07-500D-4270-910A-8AFDF75A7465}" type="slidenum">
              <a:rPr lang="ru-RU"/>
              <a:pPr/>
              <a:t>13</a:t>
            </a:fld>
            <a:endParaRPr 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43BC30-A11B-45D8-A33D-7A00BE40A0E3}" type="slidenum">
              <a:rPr lang="ru-RU"/>
              <a:pPr/>
              <a:t>14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65AA5-A114-413D-AF00-FEF23B531E9E}" type="slidenum">
              <a:rPr lang="ru-RU"/>
              <a:pPr/>
              <a:t>15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AFDF21-B2B7-4D83-94F0-8FCDEAD2AFE7}" type="slidenum">
              <a:rPr lang="ru-RU"/>
              <a:pPr/>
              <a:t>16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25" y="665163"/>
            <a:ext cx="4589463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2713A59-3CDD-4E13-8426-7915F348D61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8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6EF1E-8BBB-4085-AC32-89614E5DD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9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53518-D493-477B-903F-312A2B3807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82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1688" y="300038"/>
            <a:ext cx="1808162" cy="6149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0038"/>
            <a:ext cx="5272088" cy="6149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9D334D-8EC5-4FCB-A831-1A6E62131E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24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056AD4-5721-4814-8626-EF0BCA96E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89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11BD8-3D60-4180-B181-675A0C652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536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C4C6FB-0D39-4BFF-B564-67487AEB2B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62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BF4E02-2520-4CDC-BBC0-8DB3982DD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86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790D3A-EE13-4468-8550-8AA3635F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1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FB337-2C07-4FDF-864B-1A14E5C6F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90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8B95C7-805E-483F-8D34-FDAEE272C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26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1DAFE3-D3F9-40B5-A135-9949E8F14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29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331861-75D9-4921-A3C1-1663B5A23C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858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242339-CB5C-41DC-A80A-362B47985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31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6F6043-1653-49E4-B8A2-208D5BDE3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30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-206375"/>
            <a:ext cx="2052638" cy="6318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0275" cy="6318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090E8-DA7D-4CA6-BF99-77DE09514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59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3175"/>
            <a:ext cx="2119313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3175"/>
            <a:ext cx="2119313" cy="366713"/>
          </a:xfrm>
        </p:spPr>
        <p:txBody>
          <a:bodyPr/>
          <a:lstStyle>
            <a:lvl1pPr>
              <a:defRPr/>
            </a:lvl1pPr>
          </a:lstStyle>
          <a:p>
            <a:fld id="{9F7FBF38-11E1-47B4-88DF-27DF72F0D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69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6EF1E-8BBB-4085-AC32-89614E5DD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913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331861-75D9-4921-A3C1-1663B5A23C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858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EE1BA4-E391-44B3-9A8D-EB047CAED9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35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0125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9725" y="1609725"/>
            <a:ext cx="3540125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403542-E252-4848-96EF-C9E51F0F21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4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841AB2-7A4D-45E8-9A1E-AED56E9EE5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965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29D563-46E2-458C-9E2F-F1AC43E579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0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EE1BA4-E391-44B3-9A8D-EB047CAED9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350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182E03-A416-4AFB-9D3F-C5B956182F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113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A95504-B6EF-45FA-8241-D04FA7C0E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04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30416C-E162-4E9B-9D18-5AD2FC8893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20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53518-D493-477B-903F-312A2B3807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823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1688" y="300038"/>
            <a:ext cx="1808162" cy="6149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0038"/>
            <a:ext cx="5272088" cy="6149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9D334D-8EC5-4FCB-A831-1A6E62131E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24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0125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9725" y="1609725"/>
            <a:ext cx="3540125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403542-E252-4848-96EF-C9E51F0F21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4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841AB2-7A4D-45E8-9A1E-AED56E9EE5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9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29D563-46E2-458C-9E2F-F1AC43E579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09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182E03-A416-4AFB-9D3F-C5B956182F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1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A95504-B6EF-45FA-8241-D04FA7C0E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04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30416C-E162-4E9B-9D18-5AD2FC8893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20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21240000">
            <a:off x="596900" y="1011238"/>
            <a:ext cx="4319588" cy="431165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0038"/>
            <a:ext cx="723265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3265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954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4E7ED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82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F4E7ED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1E07DF5-4576-47C2-B877-DFF576215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531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9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9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01E07DF5-4576-47C2-B877-DFF576215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21240000">
            <a:off x="596900" y="1011238"/>
            <a:ext cx="4319588" cy="431165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0038"/>
            <a:ext cx="723265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3265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954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4E7ED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82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F4E7ED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1E07DF5-4576-47C2-B877-DFF576215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 b="1">
          <a:solidFill>
            <a:srgbClr val="FFFFFF"/>
          </a:solidFill>
          <a:latin typeface="Trebuchet MS" pitchFamily="34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28625" y="-99392"/>
            <a:ext cx="8212138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</a:pPr>
            <a:endParaRPr lang="ru-RU" sz="2400" b="1" dirty="0" smtClean="0">
              <a:solidFill>
                <a:srgbClr val="1A0769"/>
              </a:solidFill>
              <a:latin typeface="Cambria" pitchFamily="18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endParaRPr lang="ru-RU" sz="4400" b="1" dirty="0" smtClean="0">
              <a:solidFill>
                <a:srgbClr val="1A0769"/>
              </a:solidFill>
              <a:latin typeface="Cambria" pitchFamily="18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endParaRPr lang="ru-RU" sz="4400" b="1" dirty="0" smtClean="0">
              <a:solidFill>
                <a:srgbClr val="1A0769"/>
              </a:solidFill>
              <a:latin typeface="Cambria" pitchFamily="18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ru-RU" sz="4400" b="1" dirty="0" smtClean="0">
                <a:solidFill>
                  <a:srgbClr val="1A0769"/>
                </a:solidFill>
                <a:latin typeface="Cambria" pitchFamily="18" charset="0"/>
                <a:cs typeface="Tahoma" pitchFamily="34" charset="0"/>
              </a:rPr>
              <a:t>Возрастные  особенности и </a:t>
            </a:r>
            <a:br>
              <a:rPr lang="ru-RU" sz="4400" b="1" dirty="0" smtClean="0">
                <a:solidFill>
                  <a:srgbClr val="1A0769"/>
                </a:solidFill>
                <a:latin typeface="Cambria" pitchFamily="18" charset="0"/>
                <a:cs typeface="Tahoma" pitchFamily="34" charset="0"/>
              </a:rPr>
            </a:br>
            <a:r>
              <a:rPr lang="ru-RU" sz="4400" b="1" dirty="0" smtClean="0">
                <a:solidFill>
                  <a:srgbClr val="1A0769"/>
                </a:solidFill>
                <a:latin typeface="Cambria" pitchFamily="18" charset="0"/>
                <a:cs typeface="Tahoma" pitchFamily="34" charset="0"/>
              </a:rPr>
              <a:t> возможности детей 3-5 лет</a:t>
            </a:r>
          </a:p>
          <a:p>
            <a:pPr algn="r">
              <a:buClrTx/>
              <a:buFontTx/>
              <a:buNone/>
            </a:pPr>
            <a:endParaRPr lang="ru-RU" sz="2000" b="1" dirty="0" smtClean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endParaRPr lang="ru-RU" sz="2000" b="1" dirty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endParaRPr lang="ru-RU" sz="2000" b="1" dirty="0" smtClean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endParaRPr lang="ru-RU" sz="2000" b="1" dirty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endParaRPr lang="ru-RU" sz="2000" b="1" dirty="0" smtClean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endParaRPr lang="ru-RU" sz="2000" b="1" dirty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  <a:p>
            <a:pPr algn="r">
              <a:buClrTx/>
              <a:buFontTx/>
              <a:buNone/>
            </a:pPr>
            <a:r>
              <a:rPr lang="ru-RU" sz="2000" b="1" dirty="0" smtClean="0">
                <a:solidFill>
                  <a:srgbClr val="1A0769"/>
                </a:solidFill>
                <a:latin typeface="Georgia" pitchFamily="18" charset="0"/>
                <a:cs typeface="Tahoma" pitchFamily="34" charset="0"/>
              </a:rPr>
              <a:t>.</a:t>
            </a:r>
            <a:endParaRPr lang="ru-RU" sz="2000" b="1" dirty="0">
              <a:solidFill>
                <a:srgbClr val="1A0769"/>
              </a:solidFill>
              <a:latin typeface="Georgia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1907183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Общение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110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Важную роль приобретает взаимодействие со взрослым, который является для ребенка гарантом психологического комфорта и защищенности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Совместные игры.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Учится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чувствовать и защищать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свои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личностные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границы. 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Учится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учитывать желания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чувства партнеров по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игре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C:\Users\Masha\Desktop\6 группа\DSC09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9051" t="25850" r="-399" b="5901"/>
          <a:stretch>
            <a:fillRect/>
          </a:stretch>
        </p:blipFill>
        <p:spPr bwMode="auto">
          <a:xfrm>
            <a:off x="323528" y="4581128"/>
            <a:ext cx="1748895" cy="1959968"/>
          </a:xfrm>
          <a:prstGeom prst="rect">
            <a:avLst/>
          </a:prstGeom>
          <a:noFill/>
        </p:spPr>
      </p:pic>
      <p:pic>
        <p:nvPicPr>
          <p:cNvPr id="5" name="Picture 2" descr="C:\Users\Masha\Desktop\6 группа\DSC09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2007" r="14686" b="17214"/>
          <a:stretch>
            <a:fillRect/>
          </a:stretch>
        </p:blipFill>
        <p:spPr bwMode="auto">
          <a:xfrm>
            <a:off x="7092280" y="4678231"/>
            <a:ext cx="1800200" cy="1971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11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5313" cy="54005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«Семизведие» кризиса 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трех лет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Негативизм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отказ подчиняться взрослому</a:t>
            </a:r>
            <a:r>
              <a:rPr lang="ru-RU" sz="31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1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Упрямство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настаивает на своей точке зрения, требует, чтобы с ним </a:t>
            </a:r>
            <a:r>
              <a:rPr lang="ru-RU" sz="31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считались.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1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Строптивость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протест против существующих порядков в доме</a:t>
            </a:r>
            <a:b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Своеволие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хочет всё делать и решать сам</a:t>
            </a:r>
            <a:b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Протест-бунт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частые ссоры с родителями</a:t>
            </a:r>
            <a:b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Симптом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обесценивания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31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бесценивается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то, что было привычно</a:t>
            </a:r>
            <a:b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Деспотизм - </a:t>
            </a:r>
            <a:r>
              <a:rPr lang="ru-RU" sz="31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стремится диктовать всем свою волю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25075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Вам как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родителям </a:t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важно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71107"/>
          </a:xfrm>
        </p:spPr>
        <p:txBody>
          <a:bodyPr>
            <a:normAutofit lnSpcReduction="10000"/>
          </a:bodyPr>
          <a:lstStyle/>
          <a:p>
            <a:pPr algn="ctr"/>
            <a:endParaRPr lang="ru-RU" sz="23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терпением и пониманием относиться к проявлениям «противо-воли»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ребенка.</a:t>
            </a:r>
          </a:p>
          <a:p>
            <a:pPr algn="ct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придавать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большого значения упрямству и капризности.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Учить его уважать собственные и чужие личностные границы.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Бережно обращаться с чувствами ребенка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Продолжать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активно развивать координацию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движений (бегать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прыгать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вместе со своим ребенком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!).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Будьте настойчивы и последовательны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Больше читайте, разговаривайте и играйте.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Занимайтесь с ребенком творчеством (рисуйте, лепите и т.д.). 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5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7963"/>
            <a:ext cx="8229600" cy="154873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Психологические особенности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детей 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4-5 лет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2163" y="1773238"/>
            <a:ext cx="8351837" cy="4887912"/>
          </a:xfrm>
          <a:ln/>
        </p:spPr>
        <p:txBody>
          <a:bodyPr lIns="0" tIns="0" rIns="0" bIns="0" anchor="ctr"/>
          <a:lstStyle/>
          <a:p>
            <a:pPr indent="-3302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Возраст от четырех до пяти лет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—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pPr indent="-3302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период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относительного затишья.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  <a:p>
            <a:pPr indent="-3302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Ведущая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— игра со сверстниками.</a:t>
            </a:r>
          </a:p>
          <a:p>
            <a:pPr indent="-3302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Ведущая потребность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— общение, познавательная активность.</a:t>
            </a:r>
          </a:p>
          <a:p>
            <a:pPr indent="-330200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Ведущая функция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— мышление.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79512" y="116632"/>
            <a:ext cx="7776865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endParaRPr lang="ru-RU" sz="3200" b="1" dirty="0" smtClean="0">
              <a:latin typeface="Verdana" pitchFamily="34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Память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 smtClean="0">
                <a:solidFill>
                  <a:srgbClr val="4700B8"/>
                </a:solidFill>
                <a:latin typeface="Cambria" pitchFamily="18" charset="0"/>
              </a:rPr>
              <a:t> </a:t>
            </a:r>
            <a:endParaRPr lang="ru-RU" sz="2400" i="1" dirty="0">
              <a:solidFill>
                <a:srgbClr val="4700B8"/>
              </a:solidFill>
              <a:latin typeface="Cambria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sz="2400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Запоминать  5-6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картинок из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10;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Выполнять задание, состоящее из 4-5 команд;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Определять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одной попытки какой предмет исчез;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Повторять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взрослым 5 слов;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Рассказывать наизусть стихи, сказки, рассказы;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Запоминать содержание сюжетного рисунка;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Между четвертым и пятым годами ребенок может целенаправленно запоминать; 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Все интересное для ребенка запоминается само собой;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Трудно запоминаются отвлеченные понятия: дни недели, месяцы, времена года.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sz="2400" i="1" dirty="0">
              <a:solidFill>
                <a:srgbClr val="4700B8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C:\Users\Masha\Desktop\6 группа\DSC09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80312" y="3022930"/>
            <a:ext cx="1601382" cy="13327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79513" y="-206375"/>
            <a:ext cx="7488831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endParaRPr lang="ru-RU" sz="3200">
              <a:solidFill>
                <a:srgbClr val="104031"/>
              </a:solidFill>
              <a:latin typeface="Verdana" pitchFamily="34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endParaRPr lang="ru-RU" sz="3200">
              <a:solidFill>
                <a:srgbClr val="104031"/>
              </a:solidFill>
              <a:latin typeface="Verdana" pitchFamily="34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513" y="-206374"/>
            <a:ext cx="7488831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endParaRPr lang="ru-RU" sz="3200" b="1" dirty="0" smtClean="0">
              <a:latin typeface="Verdana" pitchFamily="34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Внимание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endParaRPr lang="ru-RU" sz="3200" i="1" dirty="0" smtClean="0">
              <a:solidFill>
                <a:srgbClr val="4700B8"/>
              </a:solidFill>
              <a:latin typeface="Cambria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Зависит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 интереса, 20 минут;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Хлопнуть в ладоши только тогда, когда он услышит определенное слово;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Складывать по образцу постройки;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Находить признаки сходства и различия предметов, картинок;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Складывать разрезанные картинки </a:t>
            </a:r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из  3-5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частей;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Удерживать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поле зрения 4-5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предметов.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http://razvitie-shop.ru/images/__user__/catalog/p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6" t="13270" r="6356" b="15596"/>
          <a:stretch/>
        </p:blipFill>
        <p:spPr bwMode="auto">
          <a:xfrm>
            <a:off x="7006210" y="4759337"/>
            <a:ext cx="2115087" cy="180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5536" y="422275"/>
            <a:ext cx="8372227" cy="631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SimSun" charset="0"/>
                <a:cs typeface="SimSun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Мышление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Знать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6 основных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цветов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геометрических фигур;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Понимать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значение больше — меньше;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Находить лишний предмет в каждой группе и правильно объяснять свой выбор;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Находить пару к каждому предмету;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Отвечать на вопросы взрослого;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Подбирать противоположные слова;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Раскладывать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предметов по порядку: знать что было в начале, что потом.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ru-RU" sz="28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D:\Рабочий стол\психология\Презентации\23 марта\101_PANA\P1010669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3323"/>
            <a:ext cx="1944215" cy="17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294241" cy="1224136"/>
          </a:xfrm>
        </p:spPr>
        <p:txBody>
          <a:bodyPr/>
          <a:lstStyle/>
          <a:p>
            <a:pPr indent="-331788">
              <a:lnSpc>
                <a:spcPct val="80000"/>
              </a:lnSpc>
              <a:spcBef>
                <a:spcPts val="5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Речь</a:t>
            </a:r>
            <a: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 </a:t>
            </a:r>
            <a:br>
              <a:rPr lang="ru-RU" sz="36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Свои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ответы ребенок уже строит из 2—3 </a:t>
            </a: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более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фраз. 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Активный словарь в этом возрасте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достигает 2500 слов. 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Развитие разговорной речи является 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важным этапом в формировании у ребенка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связной речи.</a:t>
            </a:r>
            <a:endParaRPr lang="ru-RU" sz="3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D:\Рабочий стол\психология\Презентации\23 марта\101_PANA\P1010690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47045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C:\Users\Masha\Desktop\фотки\IMG_1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37626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73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1475135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Эмоциональная сфера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75163"/>
          </a:xfrm>
        </p:spPr>
        <p:txBody>
          <a:bodyPr/>
          <a:lstStyle/>
          <a:p>
            <a:pPr algn="ctr"/>
            <a:endParaRPr lang="ru-RU" sz="1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Чувства 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становятся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более глубокими, устойчивыми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Ребенок 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начинает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понимать чувства других людей, сопереживать. </a:t>
            </a:r>
          </a:p>
          <a:p>
            <a:pPr algn="ctr"/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Появляется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чувство симпатии 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привязанности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algn="ctr"/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Дети отличаются </a:t>
            </a:r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повышенной чувствительностью к словам, оценкам и отношению к ним взрослых.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0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Ранимость</a:t>
            </a:r>
            <a:endParaRPr lang="ru-RU" sz="30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Страхи </a:t>
            </a:r>
            <a:endParaRPr lang="ru-RU" sz="30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1\Desktop\Фото\Сенсорная комната\IMG_20160217_103818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4" y="5301208"/>
            <a:ext cx="122413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519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5313" cy="1728192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Общение</a:t>
            </a:r>
            <a:endParaRPr lang="ru-RU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Ведущим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общении со взрослыми становится 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познавательный мотив</a:t>
            </a:r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детей этого возраста пробуждается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интерес к правилам поведения. </a:t>
            </a:r>
            <a:endParaRPr lang="ru-RU" sz="23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Дети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испытывают острую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потребность в уважительном отношении со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стороны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взрослого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общении со сверстниками характерна </a:t>
            </a:r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избирательность</a:t>
            </a:r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Все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более выраженной становится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потребность в признании и уважении со стороны ровесников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endParaRPr lang="ru-RU" sz="23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группах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начинают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выделяться лидеры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endParaRPr lang="ru-RU" sz="23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         Появляются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конкуренция и соревновательность.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C:\Users\Masha\Desktop\6 группа\DSC09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9051" t="25850" r="-399" b="5901"/>
          <a:stretch>
            <a:fillRect/>
          </a:stretch>
        </p:blipFill>
        <p:spPr bwMode="auto">
          <a:xfrm>
            <a:off x="179512" y="4869160"/>
            <a:ext cx="1475656" cy="1653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5313" cy="5904656"/>
          </a:xfrm>
        </p:spPr>
        <p:txBody>
          <a:bodyPr/>
          <a:lstStyle/>
          <a:p>
            <a:r>
              <a:rPr lang="ru-RU" sz="40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Годы дошкольного детства — это годы интенсивного </a:t>
            </a:r>
            <a:r>
              <a:rPr lang="ru-RU" sz="40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психического  </a:t>
            </a:r>
            <a:r>
              <a:rPr lang="ru-RU" sz="40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развития и появления новых, ранее отсутствовавших психических особенностей. 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2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Вам как родителям </a:t>
            </a:r>
            <a:br>
              <a:rPr lang="ru-RU" sz="3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важно: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08513"/>
          </a:xfrm>
        </p:spPr>
        <p:txBody>
          <a:bodyPr/>
          <a:lstStyle/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Установить вашей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семье правила и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границы.</a:t>
            </a: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место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запретов предлагать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альтернативу.</a:t>
            </a:r>
          </a:p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Говорить ребенку о своих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чувствах. </a:t>
            </a: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 перегружать совесть ребенка. 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Помнить о том, что не стоит при ребенке рассказывать различные страшные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истории. </a:t>
            </a: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Предоставлять ребенку возможности для проявления его творчества и самовыражения. 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Обеспечить ребенку возможность совместной с другими детьми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игры.</a:t>
            </a: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Понимать, что ребенок уже способен достаточно долго и увлеченно заниматься тем, что ему нравится, и ему бывает очень трудно прервать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игру. </a:t>
            </a:r>
          </a:p>
          <a:p>
            <a:pPr algn="ctr"/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Быть открытыми к вопросам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ребенка.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3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Что почитать?</a:t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Адель Фабер, Элейн Мазлиш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«Как говорить, чтобы дети слушали, и как слушать, чтобы дети говорили»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Млодик И.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«Современные дети и их несовременные родители, или о том, в чем так  непросто признаться»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«Метаморфозы родительской любви, или как воспитывать, но не калечить»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«Книга для неидеальных родителей, или жизнь на свободную тему» 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«Как строить мосты, а не стены. Книга для детей неидеальных родителей»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Гиппенрейтер Ю.Б.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«Общаться с ребенком. Как?» 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«Продолжаем общаться с ребенком. Так?» 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Винникот Д.В.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«Разговор с родителями»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Суркова Лариса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«Семья. Как здорово быть вместе»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«Ребенок от 3 до 7 лет»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Джон Грэй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«Дети с небес»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«Искусство позитивного воспитания»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«Как развить в ребенке дух сотрудничества, отзывчивость и уверенность в себе»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endParaRPr lang="ru-RU" sz="16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Лабиринт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286">
            <a:off x="6395982" y="4477504"/>
            <a:ext cx="2550314" cy="11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Лабиринт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933759" cy="1552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129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5313" cy="4608512"/>
          </a:xfrm>
        </p:spPr>
        <p:txBody>
          <a:bodyPr/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4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1403127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Психологические особенности</a:t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детей 3-4 лет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15313" cy="455508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Возраст с 3 до 4 лет - один из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важнейших периодов развития ребенка,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протекающих критически </a:t>
            </a: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(кризис 3-х лет). </a:t>
            </a:r>
          </a:p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Самым ценным новообразованием этого возраста является желание ребенка сделать что-то самостоятельно. </a:t>
            </a: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Девиз: «Я сам»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6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1691159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75000"/>
                </a:schemeClr>
              </a:solidFill>
              <a:cs typeface="Calibri" pitchFamily="34" charset="0"/>
            </a:endParaRP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Основные потребности — </a:t>
            </a:r>
          </a:p>
          <a:p>
            <a:pPr algn="ctr"/>
            <a:r>
              <a:rPr lang="ru-RU" sz="4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потребность в общении, уважении, 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признании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Calibri" pitchFamily="34" charset="0"/>
              </a:rPr>
              <a:t>. 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Ведущая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— игра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Ведущая функция 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— восприятие.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endParaRPr lang="ru-RU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514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8013" cy="144016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2924944"/>
            <a:ext cx="6768752" cy="1584176"/>
          </a:xfrm>
          <a:ln/>
        </p:spPr>
        <p:txBody>
          <a:bodyPr lIns="0" tIns="0" rIns="0" bIns="0" anchor="ctr"/>
          <a:lstStyle/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Повторить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 взрослыми на слух несколько слогов по порядку;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Выполнять задание состоящее из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3-4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действий;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Запоминать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3-4 предмета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из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8;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Повторить за взрослым 4-5 слов;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Воспроизводить в памяти недавно происшедшие, а так же яркие события своей жизни.</a:t>
            </a:r>
          </a:p>
        </p:txBody>
      </p:sp>
      <p:pic>
        <p:nvPicPr>
          <p:cNvPr id="4" name="Рисунок 3" descr="D:\Рабочий стол\психология\Презентации\23 марта\101_PANA\P1010663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84" t="-356" r="4872" b="352"/>
          <a:stretch/>
        </p:blipFill>
        <p:spPr bwMode="auto">
          <a:xfrm>
            <a:off x="7020272" y="5157192"/>
            <a:ext cx="1987937" cy="1565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razvitie-shop.ru/images/__user__/catalog/6-2222-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262">
            <a:off x="7233777" y="3212976"/>
            <a:ext cx="1560925" cy="10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абиринт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36" y="1708074"/>
            <a:ext cx="2014408" cy="109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9550"/>
            <a:ext cx="8228013" cy="176634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1988841"/>
            <a:ext cx="6428287" cy="4752527"/>
          </a:xfrm>
          <a:ln/>
        </p:spPr>
        <p:txBody>
          <a:bodyPr lIns="0" tIns="0" rIns="0" bIns="0" anchor="ctr"/>
          <a:lstStyle/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Повторить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взрослым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определенной последовательности;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Находить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признаки и сходства между двумя игрушками;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Находить одинаковые предметы;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Складывать разрезанную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картинку из 2-4 частей;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Выполнять задания, не отвлекаясь 5-10 минут.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 </a:t>
            </a:r>
          </a:p>
        </p:txBody>
      </p:sp>
      <p:pic>
        <p:nvPicPr>
          <p:cNvPr id="3074" name="Picture 2" descr="D:\Рабочий стол\психология\Презентации\23 марта\101_PANA\P1010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23" y="4781264"/>
            <a:ext cx="2229429" cy="167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9550"/>
            <a:ext cx="8228013" cy="1694334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Мышление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35125"/>
            <a:ext cx="8785225" cy="5565775"/>
          </a:xfrm>
          <a:ln/>
        </p:spPr>
        <p:txBody>
          <a:bodyPr lIns="0" tIns="0" rIns="0" bIns="0" anchor="ctr"/>
          <a:lstStyle/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Собирать пирамидку из 7 колец без помощи взрослого;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Знать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 основных цветов и 5 геометрических фигур;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Называть обобщающим словом каждую группу предметов;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Находить лишний предмет в каждой группе и правильно объяснять свой выбор;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Находить пару к предмету;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Отвечать на вопросы;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Подбирать противоположные слова;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Находить на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картинке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нелепицы.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i="1" dirty="0">
              <a:solidFill>
                <a:srgbClr val="4700B8"/>
              </a:solidFill>
              <a:latin typeface="Cambria" pitchFamily="18" charset="0"/>
            </a:endParaRPr>
          </a:p>
        </p:txBody>
      </p:sp>
      <p:pic>
        <p:nvPicPr>
          <p:cNvPr id="2050" name="Picture 2" descr="D:\Рабочий стол\психология\Презентации\23 марта\101_PANA\P1010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-206376"/>
            <a:ext cx="6563071" cy="6875736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 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Речь</a:t>
            </a:r>
            <a:r>
              <a:rPr lang="ru-RU" sz="32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200" b="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200" b="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 4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годам у ребенка постепенно увеличивается словарный запас до 1000 слов и более. 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разговоре ребенок начинает пользоваться сложными фразами и предложениями.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Высокая речевая активность.</a:t>
            </a:r>
            <a:b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Словарь содержит все части </a:t>
            </a: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речи.</a:t>
            </a:r>
            <a:b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Появляются </a:t>
            </a:r>
            <a:r>
              <a:rPr lang="ru-RU" sz="3200" b="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элементарные виды суждений об окружающем</a:t>
            </a:r>
            <a:endParaRPr lang="ru-RU" sz="3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F:\DCIM\101_PANA\P1010644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41" y="1628800"/>
            <a:ext cx="216050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Рабочий стол\психология\Презентации\23 марта\101_PANA\P101068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813" r="1205" b="8640"/>
          <a:stretch/>
        </p:blipFill>
        <p:spPr bwMode="auto">
          <a:xfrm>
            <a:off x="6993600" y="4869160"/>
            <a:ext cx="2052460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40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5313" cy="1475135"/>
          </a:xfrm>
        </p:spPr>
        <p:txBody>
          <a:bodyPr/>
          <a:lstStyle/>
          <a:p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Эмоциональная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сфера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Характерны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резкие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перепады настроения.</a:t>
            </a:r>
          </a:p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Эмоциональное состояние зависит от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физического комфорта.</a:t>
            </a:r>
          </a:p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 эмоции оказывают влияние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взаимоотношения со сверстниками и взрослыми.</a:t>
            </a:r>
          </a:p>
          <a:p>
            <a:endParaRPr lang="ru-RU" dirty="0"/>
          </a:p>
        </p:txBody>
      </p:sp>
      <p:pic>
        <p:nvPicPr>
          <p:cNvPr id="4" name="Рисунок 3" descr="C:\Users\1\Desktop\Фото\Сенсорная комната\IMG_20160217_10322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376264" cy="154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9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SimSun"/>
        <a:cs typeface="SimSun"/>
      </a:majorFont>
      <a:minorFont>
        <a:latin typeface="Trebuchet MS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Verdana"/>
        <a:ea typeface=""/>
        <a:cs typeface="Tahoma"/>
      </a:majorFont>
      <a:minorFont>
        <a:latin typeface="Verdana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SimSun"/>
        <a:cs typeface="SimSun"/>
      </a:majorFont>
      <a:minorFont>
        <a:latin typeface="Trebuchet MS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787</Words>
  <Application>Microsoft Office PowerPoint</Application>
  <PresentationFormat>Экран (4:3)</PresentationFormat>
  <Paragraphs>149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Тема2</vt:lpstr>
      <vt:lpstr>1_Тема Office</vt:lpstr>
      <vt:lpstr>Слайд 1</vt:lpstr>
      <vt:lpstr>Годы дошкольного детства — это годы интенсивного психического  развития и появления новых, ранее отсутствовавших психических особенностей. </vt:lpstr>
      <vt:lpstr>Психологические особенности  детей 3-4 лет</vt:lpstr>
      <vt:lpstr>Слайд 4</vt:lpstr>
      <vt:lpstr>Память</vt:lpstr>
      <vt:lpstr>Внимание </vt:lpstr>
      <vt:lpstr>Мышление </vt:lpstr>
      <vt:lpstr>               Речь  К 4 годам у ребенка постепенно увеличивается словарный запас до 1000 слов и более.  В разговоре ребенок начинает пользоваться сложными фразами и предложениями. Высокая речевая активность. Словарь содержит все части речи. Появляются элементарные виды суждений об окружающем</vt:lpstr>
      <vt:lpstr>Эмоциональная  сфера</vt:lpstr>
      <vt:lpstr>Общение</vt:lpstr>
      <vt:lpstr>  «Семизведие» кризиса  трех лет    Негативизм - отказ подчиняться взрослому Упрямство - настаивает на своей точке зрения, требует, чтобы с ним считались. Строптивость - протест против существующих порядков в доме Своеволие - хочет всё делать и решать сам Протест-бунт - частые ссоры с родителями Симптом обесценивания - обесценивается то, что было привычно Деспотизм - стремится диктовать всем свою волю </vt:lpstr>
      <vt:lpstr>Вам как родителям  важно:  </vt:lpstr>
      <vt:lpstr>Психологические особенности  детей  4-5 лет</vt:lpstr>
      <vt:lpstr>Слайд 14</vt:lpstr>
      <vt:lpstr>Слайд 15</vt:lpstr>
      <vt:lpstr>Слайд 16</vt:lpstr>
      <vt:lpstr>          Речь             Свои ответы ребенок уже строит из 2—3 и более фраз.  Активный словарь в этом возрасте  достигает 2500 слов.  Развитие разговорной речи является  важным этапом в формировании у ребенка  связной речи.</vt:lpstr>
      <vt:lpstr>Эмоциональная сфера</vt:lpstr>
      <vt:lpstr>Общение</vt:lpstr>
      <vt:lpstr>Вам как родителям  важно:  </vt:lpstr>
      <vt:lpstr>                       Что почитать?  Адель Фабер, Элейн Мазлиш «Как говорить, чтобы дети слушали, и как слушать, чтобы дети говорили»  Млодик И.  «Современные дети и их несовременные родители, или о том, в чем так  непросто признаться»   «Метаморфозы родительской любви, или как воспитывать, но не калечить»  «Книга для неидеальных родителей, или жизнь на свободную тему»   «Как строить мосты, а не стены. Книга для детей неидеальных родителей»  Гиппенрейтер Ю.Б.  «Общаться с ребенком. Как?»   «Продолжаем общаться с ребенком. Так?»   Винникот Д.В.  «Разговор с родителями»  Суркова Лариса «Семья. Как здорово быть вместе» «Ребенок от 3 до 7 лет» Джон Грэй «Дети с небес» «Искусство позитивного воспитания» «Как развить в ребенке дух сотрудничества, отзывчивость и уверенность в себе» 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Notebook</cp:lastModifiedBy>
  <cp:revision>136</cp:revision>
  <cp:lastPrinted>1601-01-01T00:00:00Z</cp:lastPrinted>
  <dcterms:created xsi:type="dcterms:W3CDTF">2009-03-11T08:21:00Z</dcterms:created>
  <dcterms:modified xsi:type="dcterms:W3CDTF">2018-10-25T11:17:03Z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TC103626491049</vt:lpwstr>
  </property>
</Properties>
</file>